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5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58.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6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67.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68.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85.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92.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95.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103.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106.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111.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119.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120.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121.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130.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131.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136.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137.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notesSlides/notesSlide138.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notesSlides/notesSlide141.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Lst>
  <p:notesMasterIdLst>
    <p:notesMasterId r:id="rId152"/>
  </p:notesMasterIdLst>
  <p:sldIdLst>
    <p:sldId id="256" r:id="rId3"/>
    <p:sldId id="257" r:id="rId4"/>
    <p:sldId id="258" r:id="rId5"/>
    <p:sldId id="259" r:id="rId6"/>
    <p:sldId id="260" r:id="rId7"/>
    <p:sldId id="261" r:id="rId8"/>
    <p:sldId id="262" r:id="rId9"/>
    <p:sldId id="263" r:id="rId10"/>
    <p:sldId id="1683" r:id="rId11"/>
    <p:sldId id="265" r:id="rId12"/>
    <p:sldId id="381"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1684" r:id="rId32"/>
    <p:sldId id="1430" r:id="rId33"/>
    <p:sldId id="1686" r:id="rId34"/>
    <p:sldId id="288" r:id="rId35"/>
    <p:sldId id="1687" r:id="rId36"/>
    <p:sldId id="1688" r:id="rId37"/>
    <p:sldId id="1689" r:id="rId38"/>
    <p:sldId id="292" r:id="rId39"/>
    <p:sldId id="293" r:id="rId40"/>
    <p:sldId id="1690" r:id="rId41"/>
    <p:sldId id="295" r:id="rId42"/>
    <p:sldId id="1691" r:id="rId43"/>
    <p:sldId id="297" r:id="rId44"/>
    <p:sldId id="298" r:id="rId45"/>
    <p:sldId id="299" r:id="rId46"/>
    <p:sldId id="300" r:id="rId47"/>
    <p:sldId id="1692" r:id="rId48"/>
    <p:sldId id="302" r:id="rId49"/>
    <p:sldId id="303" r:id="rId50"/>
    <p:sldId id="304" r:id="rId51"/>
    <p:sldId id="305" r:id="rId52"/>
    <p:sldId id="306" r:id="rId53"/>
    <p:sldId id="307" r:id="rId54"/>
    <p:sldId id="1693" r:id="rId55"/>
    <p:sldId id="309" r:id="rId56"/>
    <p:sldId id="310" r:id="rId57"/>
    <p:sldId id="311" r:id="rId58"/>
    <p:sldId id="1694" r:id="rId59"/>
    <p:sldId id="1675" r:id="rId60"/>
    <p:sldId id="1695" r:id="rId61"/>
    <p:sldId id="315" r:id="rId62"/>
    <p:sldId id="1696" r:id="rId63"/>
    <p:sldId id="1697" r:id="rId64"/>
    <p:sldId id="318" r:id="rId65"/>
    <p:sldId id="1698" r:id="rId66"/>
    <p:sldId id="320" r:id="rId67"/>
    <p:sldId id="321" r:id="rId68"/>
    <p:sldId id="1699" r:id="rId69"/>
    <p:sldId id="1700" r:id="rId70"/>
    <p:sldId id="1701" r:id="rId71"/>
    <p:sldId id="325" r:id="rId72"/>
    <p:sldId id="1702" r:id="rId73"/>
    <p:sldId id="327" r:id="rId74"/>
    <p:sldId id="328" r:id="rId75"/>
    <p:sldId id="1708" r:id="rId76"/>
    <p:sldId id="330" r:id="rId77"/>
    <p:sldId id="1711" r:id="rId78"/>
    <p:sldId id="332" r:id="rId79"/>
    <p:sldId id="333" r:id="rId80"/>
    <p:sldId id="334" r:id="rId81"/>
    <p:sldId id="335" r:id="rId82"/>
    <p:sldId id="1712" r:id="rId83"/>
    <p:sldId id="337" r:id="rId84"/>
    <p:sldId id="338" r:id="rId85"/>
    <p:sldId id="339" r:id="rId86"/>
    <p:sldId id="1713" r:id="rId87"/>
    <p:sldId id="341" r:id="rId88"/>
    <p:sldId id="342" r:id="rId89"/>
    <p:sldId id="1714" r:id="rId90"/>
    <p:sldId id="344" r:id="rId91"/>
    <p:sldId id="345" r:id="rId92"/>
    <p:sldId id="346" r:id="rId93"/>
    <p:sldId id="1715" r:id="rId94"/>
    <p:sldId id="319" r:id="rId95"/>
    <p:sldId id="349" r:id="rId96"/>
    <p:sldId id="1717" r:id="rId97"/>
    <p:sldId id="1718" r:id="rId98"/>
    <p:sldId id="352" r:id="rId99"/>
    <p:sldId id="347" r:id="rId100"/>
    <p:sldId id="354" r:id="rId101"/>
    <p:sldId id="355" r:id="rId102"/>
    <p:sldId id="356" r:id="rId103"/>
    <p:sldId id="357" r:id="rId104"/>
    <p:sldId id="1719" r:id="rId105"/>
    <p:sldId id="1720" r:id="rId106"/>
    <p:sldId id="360" r:id="rId107"/>
    <p:sldId id="1721" r:id="rId108"/>
    <p:sldId id="1722" r:id="rId109"/>
    <p:sldId id="363" r:id="rId110"/>
    <p:sldId id="1656" r:id="rId111"/>
    <p:sldId id="365" r:id="rId112"/>
    <p:sldId id="1723" r:id="rId113"/>
    <p:sldId id="1724" r:id="rId114"/>
    <p:sldId id="368" r:id="rId115"/>
    <p:sldId id="369" r:id="rId116"/>
    <p:sldId id="370" r:id="rId117"/>
    <p:sldId id="371" r:id="rId118"/>
    <p:sldId id="1737" r:id="rId119"/>
    <p:sldId id="373" r:id="rId120"/>
    <p:sldId id="1735" r:id="rId121"/>
    <p:sldId id="1738" r:id="rId122"/>
    <p:sldId id="1716" r:id="rId123"/>
    <p:sldId id="1739" r:id="rId124"/>
    <p:sldId id="378" r:id="rId125"/>
    <p:sldId id="379" r:id="rId126"/>
    <p:sldId id="380" r:id="rId127"/>
    <p:sldId id="1740" r:id="rId128"/>
    <p:sldId id="382" r:id="rId129"/>
    <p:sldId id="383" r:id="rId130"/>
    <p:sldId id="384" r:id="rId131"/>
    <p:sldId id="1741" r:id="rId132"/>
    <p:sldId id="1744" r:id="rId133"/>
    <p:sldId id="375" r:id="rId134"/>
    <p:sldId id="388" r:id="rId135"/>
    <p:sldId id="389" r:id="rId136"/>
    <p:sldId id="1745" r:id="rId137"/>
    <p:sldId id="391" r:id="rId138"/>
    <p:sldId id="1746" r:id="rId139"/>
    <p:sldId id="1725" r:id="rId140"/>
    <p:sldId id="1726" r:id="rId141"/>
    <p:sldId id="1729" r:id="rId142"/>
    <p:sldId id="396" r:id="rId143"/>
    <p:sldId id="1730" r:id="rId144"/>
    <p:sldId id="1747" r:id="rId145"/>
    <p:sldId id="399" r:id="rId146"/>
    <p:sldId id="400" r:id="rId147"/>
    <p:sldId id="401" r:id="rId148"/>
    <p:sldId id="402" r:id="rId149"/>
    <p:sldId id="403" r:id="rId150"/>
    <p:sldId id="404" r:id="rId151"/>
  </p:sldIdLst>
  <p:sldSz cx="13442950" cy="7561263"/>
  <p:notesSz cx="7010400" cy="9296400"/>
  <p:defaultTextStyle>
    <a:defPPr>
      <a:defRPr lang="fr-FR"/>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53995" autoAdjust="0"/>
  </p:normalViewPr>
  <p:slideViewPr>
    <p:cSldViewPr snapToGrid="0">
      <p:cViewPr varScale="1">
        <p:scale>
          <a:sx n="51" d="100"/>
          <a:sy n="51" d="100"/>
        </p:scale>
        <p:origin x="267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viewProps" Target="view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B2FA4BE-EE30-4A94-8400-2D3A5C2AC7E8}" type="datetimeFigureOut">
              <a:rPr lang="fr-CA" smtClean="0"/>
              <a:t>2022-07-12</a:t>
            </a:fld>
            <a:endParaRPr lang="fr-CA"/>
          </a:p>
        </p:txBody>
      </p:sp>
      <p:sp>
        <p:nvSpPr>
          <p:cNvPr id="4" name="Espace réservé de l'image des diapositives 3"/>
          <p:cNvSpPr>
            <a:spLocks noGrp="1" noRot="1" noChangeAspect="1"/>
          </p:cNvSpPr>
          <p:nvPr>
            <p:ph type="sldImg" idx="2"/>
          </p:nvPr>
        </p:nvSpPr>
        <p:spPr>
          <a:xfrm>
            <a:off x="715963" y="1162050"/>
            <a:ext cx="5578475" cy="31369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AC37BFA-2CF6-4CA1-A025-2E567D774DCF}" type="slidenum">
              <a:rPr lang="fr-CA" smtClean="0"/>
              <a:t>‹N°›</a:t>
            </a:fld>
            <a:endParaRPr lang="fr-CA"/>
          </a:p>
        </p:txBody>
      </p:sp>
    </p:spTree>
    <p:extLst>
      <p:ext uri="{BB962C8B-B14F-4D97-AF65-F5344CB8AC3E}">
        <p14:creationId xmlns:p14="http://schemas.microsoft.com/office/powerpoint/2010/main" val="3749619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asstsas.qc.ca/dossiers-thematiques/outils-du-moniteur-pdsp"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asstsas.qc.ca/dossiers-thematiques/outils-du-moniteur-pdsp"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asstsas.qc.ca/dossiers-thematiques/outils-du-moniteur-pdsp"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asstsas.qc.ca/dossiers-thematiques/outils-du-moniteur-pdsp"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3" Type="http://schemas.openxmlformats.org/officeDocument/2006/relationships/hyperlink" Target="http://asstsas.qc.ca/dossiers-thematiques/outils-du-moniteur-pdsp" TargetMode="External"/><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asstsas.qc.ca/dossiers-thematiques/outils-du-moniteur-pdsp"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asstsas.qc.ca/dossiers-thematiques/outils-du-moniteur-pdsp"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asstsas.qc.ca/dossiers-thematiques/outils-du-moniteur-pdsp"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asstsas.qc.ca/dossiers-thematiques/outils-du-moniteur-pdsp"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Cette présentation </a:t>
            </a:r>
            <a:r>
              <a:rPr lang="fr-CA" sz="1200" i="1" dirty="0"/>
              <a:t>PowerPoint</a:t>
            </a:r>
            <a:r>
              <a:rPr lang="fr-CA" sz="1200" dirty="0"/>
              <a:t> est un outil pour les moniteurs PDSP, à utiliser dans le cadre de la pratique des méthodes de déplacement sécuritaire avec des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Elle comprend tout le contenu obligatoire</a:t>
            </a:r>
            <a:r>
              <a:rPr lang="fr-CA" sz="1200" baseline="0" dirty="0"/>
              <a:t> nécessaire à l’émission d’une carte PDSP ainsi que du contenu facultatif. Le contenu </a:t>
            </a:r>
            <a:r>
              <a:rPr lang="fr-CA" sz="1200" b="1" baseline="0" dirty="0"/>
              <a:t>facultatif</a:t>
            </a:r>
            <a:r>
              <a:rPr lang="fr-CA" sz="1200" baseline="0" dirty="0"/>
              <a:t> est indiqué dans les commentaires, le cas échéant. Tout le reste est du contenu obligatoire.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baseline="0" dirty="0"/>
              <a:t>L’ensemble des diapositives suit le découpage présenté dans le « Guide du moniteur PDSP ».</a:t>
            </a:r>
          </a:p>
          <a:p>
            <a:endParaRPr lang="fr-CA" sz="1200" baseline="0" dirty="0"/>
          </a:p>
          <a:p>
            <a:r>
              <a:rPr lang="fr-CA" sz="1200" baseline="0" dirty="0"/>
              <a:t>Le moniteur peut bonifier le contenu selon les besoins de ses participants et de l’établissement. L’ordre de présentation, les éducatifs et le matériel pédagogique proposés peuvent aussi être modifiés, </a:t>
            </a:r>
            <a:r>
              <a:rPr lang="fr-CA" sz="1200" b="1" baseline="0" dirty="0"/>
              <a:t>pourvu que le contenu obligatoire soit couvert.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aseline="0" dirty="0"/>
              <a:t>Rappelez-vous que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aseline="0" dirty="0"/>
              <a:t>– Vos participants doivent avoir suivi la formation en ligne et vous présenter leur </a:t>
            </a:r>
            <a:r>
              <a:rPr lang="fr-CA" sz="1200" b="1" baseline="0" dirty="0"/>
              <a:t>attestation préliminaire, datée de moins de 60 jours</a:t>
            </a:r>
            <a:r>
              <a:rPr lang="fr-CA" sz="1200" b="0" baseline="0" dirty="0"/>
              <a:t>,</a:t>
            </a:r>
            <a:r>
              <a:rPr lang="fr-CA" sz="1200" b="1" baseline="0" dirty="0"/>
              <a:t> </a:t>
            </a:r>
            <a:r>
              <a:rPr lang="fr-CA" sz="1200" baseline="0" dirty="0"/>
              <a:t>avant le début de la pratique.</a:t>
            </a:r>
          </a:p>
          <a:p>
            <a:r>
              <a:rPr lang="fr-CA" sz="1200" baseline="0" dirty="0"/>
              <a:t>– Plus les participants pourront pratiquer dans un contexte similaire à leur milieu de travail, plus les apprentissages seront durables. N’hésitez pas à les faire pratiquer :</a:t>
            </a:r>
          </a:p>
          <a:p>
            <a:pPr marL="628650" lvl="1" indent="-171450">
              <a:buFontTx/>
              <a:buChar char="-"/>
            </a:pPr>
            <a:r>
              <a:rPr lang="fr-CA" sz="1200" baseline="0" dirty="0"/>
              <a:t>dans leur milieu de soin ;</a:t>
            </a:r>
          </a:p>
          <a:p>
            <a:pPr marL="628650" lvl="1" indent="-171450">
              <a:buFontTx/>
              <a:buChar char="-"/>
            </a:pPr>
            <a:r>
              <a:rPr lang="fr-CA" sz="1200" baseline="0" dirty="0"/>
              <a:t>avec les équipements qu’ils vont utiliser dans le cadre de leur travail.</a:t>
            </a:r>
          </a:p>
          <a:p>
            <a:endParaRPr lang="fr-CA" sz="1200" baseline="0" dirty="0"/>
          </a:p>
          <a:p>
            <a:r>
              <a:rPr lang="fr-CA" sz="1200" baseline="0" dirty="0"/>
              <a:t>Consulter le cahier «</a:t>
            </a:r>
            <a:r>
              <a:rPr lang="fr-CA" sz="1200" baseline="0" dirty="0">
                <a:solidFill>
                  <a:srgbClr val="FF0000"/>
                </a:solidFill>
              </a:rPr>
              <a:t> </a:t>
            </a:r>
            <a:r>
              <a:rPr lang="fr-CA" sz="1200" b="1" baseline="0" dirty="0">
                <a:solidFill>
                  <a:srgbClr val="FF0000"/>
                </a:solidFill>
              </a:rPr>
              <a:t>Guide du moniteur</a:t>
            </a:r>
            <a:r>
              <a:rPr lang="fr-CA" sz="1200" b="1" kern="1200" dirty="0">
                <a:solidFill>
                  <a:schemeClr val="tx1"/>
                </a:solidFill>
                <a:effectLst/>
                <a:ea typeface="+mn-ea"/>
                <a:cs typeface="+mn-cs"/>
              </a:rPr>
              <a:t> </a:t>
            </a:r>
            <a:r>
              <a:rPr lang="fr-CA" sz="1200" b="1" kern="1200" dirty="0">
                <a:solidFill>
                  <a:srgbClr val="FF0000"/>
                </a:solidFill>
                <a:effectLst/>
                <a:ea typeface="+mn-ea"/>
                <a:cs typeface="+mn-cs"/>
              </a:rPr>
              <a:t>PDSP</a:t>
            </a:r>
            <a:r>
              <a:rPr lang="fr-CA" sz="1200" b="1" kern="1200" dirty="0">
                <a:solidFill>
                  <a:schemeClr val="tx1"/>
                </a:solidFill>
                <a:effectLst/>
                <a:ea typeface="+mn-ea"/>
                <a:cs typeface="+mn-cs"/>
              </a:rPr>
              <a:t> »</a:t>
            </a:r>
            <a:r>
              <a:rPr lang="fr-CA" sz="1200" b="1" kern="1200" baseline="0" dirty="0">
                <a:solidFill>
                  <a:schemeClr val="tx1"/>
                </a:solidFill>
                <a:effectLst/>
                <a:ea typeface="+mn-ea"/>
                <a:cs typeface="+mn-cs"/>
              </a:rPr>
              <a:t> </a:t>
            </a:r>
            <a:r>
              <a:rPr lang="fr-CA" sz="1200" b="0" kern="1200" baseline="0" dirty="0">
                <a:solidFill>
                  <a:schemeClr val="tx1"/>
                </a:solidFill>
                <a:effectLst/>
                <a:ea typeface="+mn-ea"/>
                <a:cs typeface="+mn-cs"/>
              </a:rPr>
              <a:t>pour plus de détails. </a:t>
            </a:r>
          </a:p>
          <a:p>
            <a:r>
              <a:rPr lang="fr-CA" sz="1200" b="0" kern="1200" baseline="0" dirty="0">
                <a:solidFill>
                  <a:schemeClr val="tx1"/>
                </a:solidFill>
                <a:effectLst/>
                <a:ea typeface="+mn-ea"/>
                <a:cs typeface="+mn-cs"/>
              </a:rPr>
              <a:t>Plusieurs outils sont également disponibles sur le lien </a:t>
            </a:r>
            <a:r>
              <a:rPr lang="fr-CA" u="sng" dirty="0">
                <a:solidFill>
                  <a:srgbClr val="0563C1"/>
                </a:solidFill>
                <a:effectLst/>
                <a:ea typeface="Calibri" panose="020F0502020204030204" pitchFamily="34" charset="0"/>
                <a:hlinkClick r:id="rId3"/>
              </a:rPr>
              <a:t>http://asstsas.qc.ca/dossiers-thematiques/outils-du-moniteur-pdsp</a:t>
            </a:r>
            <a:endParaRPr lang="fr-CA" b="0" kern="1200" dirty="0">
              <a:solidFill>
                <a:schemeClr val="tx1"/>
              </a:solidFill>
              <a:effectLst/>
              <a:ea typeface="+mn-ea"/>
              <a:cs typeface="+mn-cs"/>
            </a:endParaRP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a:t>
            </a:fld>
            <a:endParaRPr lang="fr-CA"/>
          </a:p>
        </p:txBody>
      </p:sp>
    </p:spTree>
    <p:extLst>
      <p:ext uri="{BB962C8B-B14F-4D97-AF65-F5344CB8AC3E}">
        <p14:creationId xmlns:p14="http://schemas.microsoft.com/office/powerpoint/2010/main" val="466434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a:t>Présenter le « continuum d’assistance à la personne » en mettant en évidence ce qui suit :</a:t>
            </a:r>
          </a:p>
          <a:p>
            <a:pPr marL="171450" indent="-171450">
              <a:buFontTx/>
              <a:buChar char="-"/>
            </a:pPr>
            <a:r>
              <a:rPr lang="fr-CA" baseline="0" dirty="0"/>
              <a:t>La signification des 4 couleurs</a:t>
            </a:r>
          </a:p>
          <a:p>
            <a:pPr marL="171450" lvl="0" indent="-171450">
              <a:buFontTx/>
              <a:buChar char="-"/>
            </a:pPr>
            <a:r>
              <a:rPr lang="fr-CA" baseline="0" dirty="0"/>
              <a:t>Un déplacement est le résultat de la somme de ces 4 éléments</a:t>
            </a:r>
          </a:p>
          <a:p>
            <a:pPr marL="171450" lvl="0" indent="-171450">
              <a:buFontTx/>
              <a:buChar char="-"/>
            </a:pPr>
            <a:r>
              <a:rPr lang="fr-CA" baseline="0" dirty="0"/>
              <a:t>Faire remarquer que :</a:t>
            </a:r>
          </a:p>
          <a:p>
            <a:pPr marL="628650" lvl="1" indent="-171450">
              <a:buFontTx/>
              <a:buChar char="-"/>
            </a:pPr>
            <a:r>
              <a:rPr lang="fr-CA" baseline="0" dirty="0"/>
              <a:t>La communication est toujours présente</a:t>
            </a:r>
          </a:p>
          <a:p>
            <a:pPr marL="628650" lvl="1" indent="-171450">
              <a:buFontTx/>
              <a:buChar char="-"/>
            </a:pPr>
            <a:r>
              <a:rPr lang="fr-CA" baseline="0" dirty="0"/>
              <a:t>L’effort du soignant atteint un plateau vers les 4 dernières colonnes</a:t>
            </a:r>
          </a:p>
          <a:p>
            <a:pPr marL="628650" lvl="1" indent="-171450">
              <a:buFontTx/>
              <a:buChar char="-"/>
            </a:pPr>
            <a:r>
              <a:rPr lang="fr-CA" baseline="0" dirty="0"/>
              <a:t>Une fois le maximum de contribution physique du soignant atteint, c’est l’équipement qui prend la relève</a:t>
            </a:r>
          </a:p>
          <a:p>
            <a:pPr marL="457200" lvl="1" indent="0">
              <a:buFontTx/>
              <a:buNone/>
            </a:pPr>
            <a:endParaRPr lang="fr-CA" baseline="0" dirty="0"/>
          </a:p>
          <a:p>
            <a:pPr marL="171450" indent="-171450">
              <a:buFontTx/>
              <a:buChar char="-"/>
            </a:pPr>
            <a:r>
              <a:rPr lang="fr-CA" baseline="0" dirty="0"/>
              <a:t>À gauche du continuum, on est face à une personne qui a de bonnes capacités. Le seul autre élément additionnel qui contribue au déplacement est la </a:t>
            </a:r>
            <a:r>
              <a:rPr lang="fr-CA" b="1" baseline="0" dirty="0"/>
              <a:t>communication</a:t>
            </a:r>
            <a:r>
              <a:rPr lang="fr-CA" baseline="0" dirty="0"/>
              <a:t>.</a:t>
            </a:r>
          </a:p>
          <a:p>
            <a:pPr marL="171450" indent="-171450">
              <a:buFontTx/>
              <a:buChar char="-"/>
            </a:pPr>
            <a:r>
              <a:rPr lang="fr-CA" baseline="0" dirty="0"/>
              <a:t>Si on se déplace légèrement vers la droite, où l’autonomie de la personne est un peu moins élevée, on voit que l’équipement entre en jeu, mais légèrement.</a:t>
            </a:r>
          </a:p>
          <a:p>
            <a:pPr marL="171450" indent="-171450">
              <a:buFontTx/>
              <a:buChar char="-"/>
            </a:pPr>
            <a:r>
              <a:rPr lang="fr-CA" baseline="0" dirty="0"/>
              <a:t>Plus on se déplace vers la droite, plus l’autonomie baisse et les efforts du soignant entrent en jeu, mais sans jamais être très importants. </a:t>
            </a:r>
            <a:r>
              <a:rPr lang="fr-CA" b="1" baseline="0" dirty="0"/>
              <a:t>Rappelez-vous, on doit éviter les efforts excessifs. La contribution du soignant n’est jamais l’élément le plus important qui compense le manque d’autonomie de la personne. Noter que la contribution physique du soignant n’augmente pas dans les dernières colonnes, et ce, même si la personne a moins d’autonomie.</a:t>
            </a:r>
          </a:p>
          <a:p>
            <a:pPr marL="171450" indent="-171450">
              <a:buFontTx/>
              <a:buChar char="-"/>
            </a:pPr>
            <a:r>
              <a:rPr lang="fr-CA" baseline="0" dirty="0"/>
              <a:t>Complètement à droite, on est devant une personne dont l’autonomie est très limitée. On voit que c’est l’équipement qui est responsable de la majeure partie du déplacement. La communication est encore présente et les efforts du soignant sont là, mais pas excessifs. </a:t>
            </a:r>
          </a:p>
          <a:p>
            <a:pPr marL="171450" indent="-171450">
              <a:buFontTx/>
              <a:buChar char="-"/>
            </a:pPr>
            <a:r>
              <a:rPr lang="fr-CA" b="1" baseline="0" dirty="0"/>
              <a:t>Noter que les efforts du soignant ne sont jamais prédominants. Lorsque les capacités de la personne diminuent beaucoup, c’est surtout l’équipement qui sert à faire le déplacement. </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10</a:t>
            </a:fld>
            <a:endParaRPr lang="fr-CA"/>
          </a:p>
        </p:txBody>
      </p:sp>
    </p:spTree>
    <p:extLst>
      <p:ext uri="{BB962C8B-B14F-4D97-AF65-F5344CB8AC3E}">
        <p14:creationId xmlns:p14="http://schemas.microsoft.com/office/powerpoint/2010/main" val="37037181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Tx/>
              <a:buNone/>
            </a:pPr>
            <a:r>
              <a:rPr lang="fr-CA" dirty="0"/>
              <a:t>Lors de la pratique, être très vigilant pour s’assurer que les participants :</a:t>
            </a:r>
          </a:p>
          <a:p>
            <a:pPr marL="171450" indent="-171450">
              <a:buFontTx/>
              <a:buChar char="-"/>
            </a:pPr>
            <a:r>
              <a:rPr lang="fr-CA" dirty="0"/>
              <a:t>Ne tournent pas la personne en se servant seulement de leurs bras </a:t>
            </a:r>
          </a:p>
          <a:p>
            <a:pPr marL="171450" indent="-171450">
              <a:buFontTx/>
              <a:buChar char="-"/>
            </a:pPr>
            <a:r>
              <a:rPr lang="fr-CA" dirty="0"/>
              <a:t>Effectuent bien un transfert de poids </a:t>
            </a:r>
            <a:r>
              <a:rPr lang="fr-CA" b="1" dirty="0"/>
              <a:t>arrière-avant</a:t>
            </a:r>
            <a:r>
              <a:rPr lang="fr-CA" dirty="0"/>
              <a:t> pour se rapprocher, en maintenant le dos droit et les coudes près du corps </a:t>
            </a:r>
          </a:p>
          <a:p>
            <a:pPr marL="171450" indent="-171450">
              <a:buFontTx/>
              <a:buChar char="-"/>
            </a:pPr>
            <a:r>
              <a:rPr lang="fr-CA" dirty="0"/>
              <a:t>Ne terminent pas le mouvement en se penchant au-dessus du lit ou avec les bras écartés</a:t>
            </a:r>
          </a:p>
          <a:p>
            <a:pPr marL="171450" indent="-171450">
              <a:buFontTx/>
              <a:buChar char="-"/>
            </a:pPr>
            <a:endParaRPr lang="fr-CA" dirty="0"/>
          </a:p>
          <a:p>
            <a:pPr marL="0" indent="0">
              <a:buFontTx/>
              <a:buNone/>
            </a:pPr>
            <a:r>
              <a:rPr lang="fr-CA" dirty="0"/>
              <a:t>Faire remarquer aux participants que, pour que cette méthode soit efficace, le lit doit être placé légèrement plus bas que lorsqu’on tourne la personne vers soi.</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100</a:t>
            </a:fld>
            <a:endParaRPr lang="fr-CA"/>
          </a:p>
        </p:txBody>
      </p:sp>
    </p:spTree>
    <p:extLst>
      <p:ext uri="{BB962C8B-B14F-4D97-AF65-F5344CB8AC3E}">
        <p14:creationId xmlns:p14="http://schemas.microsoft.com/office/powerpoint/2010/main" val="3020630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Si l’effort est excessif, même avec un équipement pour réduire la friction</a:t>
            </a:r>
            <a:r>
              <a:rPr lang="fr-CA" baseline="0" dirty="0"/>
              <a:t> ou à deux soignants, il faut recourir à un équipement.</a:t>
            </a:r>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indent="0" algn="l" defTabSz="914400" rtl="0" eaLnBrk="1" fontAlgn="auto" latinLnBrk="0" hangingPunct="1">
              <a:lnSpc>
                <a:spcPct val="100000"/>
              </a:lnSpc>
              <a:spcBef>
                <a:spcPts val="0"/>
              </a:spcBef>
              <a:spcAft>
                <a:spcPts val="0"/>
              </a:spcAft>
              <a:buClrTx/>
              <a:buSzTx/>
              <a:buFontTx/>
              <a:buNone/>
              <a:tabLst/>
              <a:defRPr/>
            </a:pPr>
            <a:r>
              <a:rPr lang="fr-CA" dirty="0"/>
              <a:t>Présenter l’utilisation du lève-personne avec une toile pour tourner sans effort ou une toile de repositionnement. </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Si vous n’avez pas ces équipements dans votre établissement, présenter la vidéo disponible dans les outils du moniteur PDSP : </a:t>
            </a:r>
            <a:r>
              <a:rPr lang="fr-CA" sz="1200" u="sng" dirty="0">
                <a:solidFill>
                  <a:srgbClr val="0563C1"/>
                </a:solidFill>
                <a:effectLst/>
                <a:latin typeface="Calibri" panose="020F0502020204030204" pitchFamily="34" charset="0"/>
                <a:ea typeface="Calibri" panose="020F0502020204030204" pitchFamily="34" charset="0"/>
                <a:hlinkClick r:id="rId3"/>
              </a:rPr>
              <a:t>http://asstsas.qc.ca/dossiers-thematiques/outils-du-moniteur-pdsp</a:t>
            </a:r>
            <a:r>
              <a:rPr lang="fr-CA" sz="1200" u="none" dirty="0">
                <a:solidFill>
                  <a:srgbClr val="0563C1"/>
                </a:solidFill>
                <a:effectLst/>
                <a:latin typeface="Calibri" panose="020F0502020204030204" pitchFamily="34" charset="0"/>
                <a:ea typeface="Calibri" panose="020F0502020204030204" pitchFamily="34" charset="0"/>
              </a:rPr>
              <a:t>.</a:t>
            </a:r>
            <a:endParaRPr lang="fr-CA" sz="10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b="1" baseline="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b="0" baseline="0" dirty="0">
                <a:solidFill>
                  <a:srgbClr val="FF0000"/>
                </a:solidFill>
              </a:rPr>
              <a:t>Si l’équipement est disponible, </a:t>
            </a:r>
            <a:r>
              <a:rPr lang="fr-CA" b="0" baseline="0" dirty="0"/>
              <a:t>inviter les participants à en faire l’essai, comme soignant et comme personne à déplacer.</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101</a:t>
            </a:fld>
            <a:endParaRPr lang="fr-CA"/>
          </a:p>
        </p:txBody>
      </p:sp>
    </p:spTree>
    <p:extLst>
      <p:ext uri="{BB962C8B-B14F-4D97-AF65-F5344CB8AC3E}">
        <p14:creationId xmlns:p14="http://schemas.microsoft.com/office/powerpoint/2010/main" val="29689370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Tout le contenu </a:t>
            </a:r>
            <a:r>
              <a:rPr lang="fr-FR" dirty="0"/>
              <a:t>de cette section se trouve </a:t>
            </a:r>
            <a:r>
              <a:rPr lang="fr-CA" dirty="0"/>
              <a:t>dans le cahier « Continuums de déplacements - Mobilisations de surface », pages 103 à 112.</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102</a:t>
            </a:fld>
            <a:endParaRPr lang="fr-CA"/>
          </a:p>
        </p:txBody>
      </p:sp>
    </p:spTree>
    <p:extLst>
      <p:ext uri="{BB962C8B-B14F-4D97-AF65-F5344CB8AC3E}">
        <p14:creationId xmlns:p14="http://schemas.microsoft.com/office/powerpoint/2010/main" val="5486959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En groupe, trouver la séquence des mouvements naturels pour s’asseoir au bord du lit et sortir les jambes</a:t>
            </a:r>
            <a:r>
              <a:rPr lang="fr-CA" baseline="0" dirty="0"/>
              <a:t>. </a:t>
            </a:r>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26080645-A25E-444D-931A-13A5EA6D9D83}"/>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782CAADF-2BF8-41D0-9B56-23D28E4219D4}"/>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936AD7E3-B6A3-4FD2-98F0-46C08531B2C3}"/>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24596335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En groupe, revoir les mouvements naturels pour s’asseoir et sortir les jambes.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0ED2AFE6-D673-44D5-AE0E-4074903270D9}"/>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F98AEBC9-6010-44B3-ABA3-A9F74D115BD5}"/>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66B87310-6C6A-487E-A3A4-27FDC0DDE7AF}"/>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33597411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Inviter les participants à</a:t>
            </a:r>
            <a:r>
              <a:rPr lang="fr-CA" baseline="0" dirty="0"/>
              <a:t> partager les trucs, astuces et équipements qu’ils connaissent.</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105</a:t>
            </a:fld>
            <a:endParaRPr lang="fr-CA"/>
          </a:p>
        </p:txBody>
      </p:sp>
    </p:spTree>
    <p:extLst>
      <p:ext uri="{BB962C8B-B14F-4D97-AF65-F5344CB8AC3E}">
        <p14:creationId xmlns:p14="http://schemas.microsoft.com/office/powerpoint/2010/main" val="8387748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À partir des réponses des participants, compléter avec les trucs, astuces et équipements les </a:t>
            </a:r>
            <a:r>
              <a:rPr lang="fr-CA" baseline="0" dirty="0"/>
              <a:t>plus courants qu’ils n’auront pas nommés. À vous de décider si vous devez approfondir davantage le sujet. </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Si cela est requis, vous trouverez d’autres idées dans le document </a:t>
            </a:r>
            <a:r>
              <a:rPr lang="fr-CA" b="1" baseline="0" dirty="0"/>
              <a:t>«</a:t>
            </a:r>
            <a:r>
              <a:rPr lang="fr-CA" baseline="0" dirty="0"/>
              <a:t> </a:t>
            </a:r>
            <a:r>
              <a:rPr lang="fr-CA" b="1" baseline="0" dirty="0"/>
              <a:t>Mobilisations de surface </a:t>
            </a:r>
            <a:r>
              <a:rPr lang="fr-CA" b="0" baseline="0" dirty="0"/>
              <a:t>—</a:t>
            </a:r>
            <a:r>
              <a:rPr lang="fr-CA" baseline="0" dirty="0"/>
              <a:t> Continuum S’asseoir et sortir les jambes » (pages 46 à 49).</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931A9453-0E12-4236-AD1E-9A940522C5EB}"/>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C0550EA3-BC05-4FA7-9182-21523A16405A}"/>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20DA5692-F834-4569-8FE5-5E35C082A6CA}"/>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35611272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Faire la démonstration</a:t>
            </a:r>
            <a:r>
              <a:rPr lang="fr-CA" b="1" baseline="0" dirty="0"/>
              <a:t> de la méthode</a:t>
            </a:r>
            <a:r>
              <a:rPr lang="fr-CA" baseline="0" dirty="0"/>
              <a:t> </a:t>
            </a:r>
            <a:r>
              <a:rPr lang="fr-CA" b="0" baseline="0" dirty="0"/>
              <a:t>« Asseoir et sortir les jambes » </a:t>
            </a:r>
            <a:r>
              <a:rPr lang="fr-CA" baseline="0" dirty="0"/>
              <a:t>à l’aide de la </a:t>
            </a:r>
            <a:r>
              <a:rPr lang="fr-FR" baseline="0" dirty="0"/>
              <a:t>« Démarche pour un soin sécuritaire ici et maintenant ».</a:t>
            </a:r>
            <a:endParaRPr lang="fr-CA" b="0" baseline="0" dirty="0"/>
          </a:p>
          <a:p>
            <a:endParaRPr lang="fr-CA" dirty="0"/>
          </a:p>
          <a:p>
            <a:r>
              <a:rPr lang="fr-CA" dirty="0"/>
              <a:t>Faire pratiquer avec différentes prises</a:t>
            </a:r>
          </a:p>
          <a:p>
            <a:pPr marL="171450" indent="-171450">
              <a:buFontTx/>
              <a:buChar char="-"/>
            </a:pPr>
            <a:r>
              <a:rPr lang="fr-CA" dirty="0"/>
              <a:t>Prise pouce simple</a:t>
            </a:r>
          </a:p>
          <a:p>
            <a:pPr marL="171450" indent="-171450">
              <a:buFontTx/>
              <a:buChar char="-"/>
            </a:pPr>
            <a:r>
              <a:rPr lang="fr-CA" dirty="0"/>
              <a:t>Prise pouce double</a:t>
            </a:r>
          </a:p>
          <a:p>
            <a:pPr marL="171450" indent="-171450">
              <a:buFontTx/>
              <a:buChar char="-"/>
            </a:pPr>
            <a:r>
              <a:rPr lang="fr-CA" dirty="0"/>
              <a:t>Prise aux épaules</a:t>
            </a:r>
          </a:p>
          <a:p>
            <a:pPr marL="171450" indent="-171450">
              <a:buFontTx/>
              <a:buChar char="-"/>
            </a:pPr>
            <a:r>
              <a:rPr lang="fr-CA" dirty="0"/>
              <a:t>Prise au piqué</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F4A1C7D7-9B0F-4CE9-B616-17877E94C19E}"/>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A1647E4B-0BDC-4F64-B69F-9D0E00138D75}"/>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163F2D19-FA33-4783-8C11-5AEFB29ECAC4}"/>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6747773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Tout le contenu de cette section se trouve dans le cahier « Continuums de déplacements - Mobilisations de surface », pages 113 à 120.</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108</a:t>
            </a:fld>
            <a:endParaRPr lang="fr-CA"/>
          </a:p>
        </p:txBody>
      </p:sp>
    </p:spTree>
    <p:extLst>
      <p:ext uri="{BB962C8B-B14F-4D97-AF65-F5344CB8AC3E}">
        <p14:creationId xmlns:p14="http://schemas.microsoft.com/office/powerpoint/2010/main" val="83043058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En groupe, revoir les mouvements naturels pour se coucher et rentrer les jambes.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139A5238-FF6E-4CBA-88F8-A425C3903E0A}"/>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F1CF92E1-2136-482F-AEA8-C82820BA1C91}"/>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528FBF44-6977-4A46-BC07-D0EABFC7EFD0}"/>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1104038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En groupe, amorcer une</a:t>
            </a:r>
            <a:r>
              <a:rPr lang="fr-CA" baseline="0" dirty="0"/>
              <a:t> discussion sur les façons de stimuler une personne à marcher.</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AE14556D-B385-4E6B-AA31-D4F55DFB9C4F}"/>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6F4DCDCE-0D65-44A7-B61D-B21565D78779}"/>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B93CE634-3EE6-4B3D-81EE-ACD9ED6BE380}"/>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274900776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Inviter les participants à</a:t>
            </a:r>
            <a:r>
              <a:rPr lang="fr-CA" baseline="0" dirty="0"/>
              <a:t> partager les trucs, astuces et équipements qu’ils connaissent.</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110</a:t>
            </a:fld>
            <a:endParaRPr lang="fr-CA"/>
          </a:p>
        </p:txBody>
      </p:sp>
    </p:spTree>
    <p:extLst>
      <p:ext uri="{BB962C8B-B14F-4D97-AF65-F5344CB8AC3E}">
        <p14:creationId xmlns:p14="http://schemas.microsoft.com/office/powerpoint/2010/main" val="22647471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À partir des réponses des participants, compléter avec les trucs, astuces et équipements les </a:t>
            </a:r>
            <a:r>
              <a:rPr lang="fr-CA" baseline="0" dirty="0"/>
              <a:t>plus courants qu’ils n’auront pas nommés. À vous de décider si vous devez approfondir davantage le sujet. </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Si cela est requis, vous trouverez d’autres idées dans le document </a:t>
            </a:r>
            <a:r>
              <a:rPr lang="fr-CA" b="1" baseline="0" dirty="0"/>
              <a:t>«</a:t>
            </a:r>
            <a:r>
              <a:rPr lang="fr-CA" baseline="0" dirty="0"/>
              <a:t> </a:t>
            </a:r>
            <a:r>
              <a:rPr lang="fr-CA" b="1" baseline="0" dirty="0"/>
              <a:t>Mobilisations de surface -</a:t>
            </a:r>
            <a:r>
              <a:rPr lang="fr-CA" b="0" baseline="0" dirty="0"/>
              <a:t>—</a:t>
            </a:r>
            <a:r>
              <a:rPr lang="fr-CA" baseline="0" dirty="0"/>
              <a:t> Continuum Se coucher et rentrer les jambes » (pages 56 à 59).</a:t>
            </a:r>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D099B322-42EC-40B5-817D-A08B609B1F61}"/>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35585D22-6F8C-4AFC-B0DC-D99A5FF1A783}"/>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C03BCAF3-5005-422E-8DDE-C6262F8EDB1C}"/>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2642689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Faire la démonstration</a:t>
            </a:r>
            <a:r>
              <a:rPr lang="fr-CA" b="1" baseline="0" dirty="0"/>
              <a:t> de la méthode</a:t>
            </a:r>
            <a:r>
              <a:rPr lang="fr-CA" baseline="0" dirty="0"/>
              <a:t> </a:t>
            </a:r>
            <a:r>
              <a:rPr lang="fr-CA" b="0" baseline="0" dirty="0"/>
              <a:t>« Coucher et rentrer les jambes » </a:t>
            </a:r>
            <a:r>
              <a:rPr lang="fr-CA" baseline="0" dirty="0"/>
              <a:t>à l’aide de la </a:t>
            </a:r>
            <a:r>
              <a:rPr lang="fr-FR" baseline="0" dirty="0"/>
              <a:t>« Démarche pour un soin sécuritaire ici et maintenant ».</a:t>
            </a:r>
            <a:endParaRPr lang="fr-CA"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Faire pratiquer et corriger les participants.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5E463CA7-11BD-4B37-A194-FDBAB711D941}"/>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6266D834-C1F9-415E-B1CC-72E849A5E2F2}"/>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9FD9816E-6768-4A06-9A6D-D537A9FB603E}"/>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18205557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Contenu facultatif :</a:t>
            </a:r>
          </a:p>
          <a:p>
            <a:endParaRPr lang="fr-CA" dirty="0"/>
          </a:p>
          <a:p>
            <a:r>
              <a:rPr lang="fr-CA" dirty="0"/>
              <a:t>Si vous</a:t>
            </a:r>
            <a:r>
              <a:rPr lang="fr-CA" baseline="0" dirty="0"/>
              <a:t> disposez d’un dynamomètre </a:t>
            </a:r>
            <a:r>
              <a:rPr lang="fr-CA" dirty="0"/>
              <a:t>(ou d’un lève-personne avec balance intégrée) et</a:t>
            </a:r>
            <a:r>
              <a:rPr lang="fr-CA" baseline="0" dirty="0"/>
              <a:t> de temps, faites quelques tests de soulèvement afin de permettre aux participants de prendre conscience du poids d’une et de deux jambes.</a:t>
            </a:r>
            <a:r>
              <a:rPr lang="fr-CA" dirty="0"/>
              <a:t> </a:t>
            </a:r>
            <a:endParaRPr lang="fr-CA" baseline="0" dirty="0">
              <a:cs typeface="Calibri"/>
            </a:endParaRPr>
          </a:p>
          <a:p>
            <a:endParaRPr lang="fr-CA" baseline="0" dirty="0"/>
          </a:p>
          <a:p>
            <a:r>
              <a:rPr lang="fr-CA" baseline="0" dirty="0"/>
              <a:t>Lorsqu’un soignant manipule des jambes, il faut noter qu’en plus du poids à soulever, il se retrouve souvent dans une posture non optimale (à bout de bras, dos fléchi ou en torsion).</a:t>
            </a:r>
            <a:endParaRPr lang="fr-CA" baseline="0" dirty="0">
              <a:cs typeface="Calibri"/>
            </a:endParaRPr>
          </a:p>
          <a:p>
            <a:endParaRPr lang="fr-CA" baseline="0" dirty="0"/>
          </a:p>
          <a:p>
            <a:r>
              <a:rPr lang="fr-CA" baseline="0" dirty="0"/>
              <a:t>Conséquemment, la limite de 16 kg dont ils ont entendu parler dans la formation théorique ne s’applique pas et doit être réduite considérablement pour pouvoir soulever les jambes de façon sécuritaire.</a:t>
            </a:r>
            <a:r>
              <a:rPr lang="fr-CA" dirty="0"/>
              <a:t> </a:t>
            </a:r>
            <a:endParaRPr lang="fr-CA" baseline="0" dirty="0">
              <a:cs typeface="Calibri"/>
            </a:endParaRPr>
          </a:p>
          <a:p>
            <a:endParaRPr lang="fr-CA" baseline="0" dirty="0"/>
          </a:p>
          <a:p>
            <a:r>
              <a:rPr lang="fr-CA" baseline="0" dirty="0"/>
              <a:t>Conclusion : il faut trouver des moyens pour que le soignant n’ait pas à soulever les jambes !</a:t>
            </a:r>
            <a:endParaRPr lang="fr-CA" dirty="0">
              <a:cs typeface="Calibri"/>
            </a:endParaRP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113</a:t>
            </a:fld>
            <a:endParaRPr lang="fr-CA"/>
          </a:p>
        </p:txBody>
      </p:sp>
    </p:spTree>
    <p:extLst>
      <p:ext uri="{BB962C8B-B14F-4D97-AF65-F5344CB8AC3E}">
        <p14:creationId xmlns:p14="http://schemas.microsoft.com/office/powerpoint/2010/main" val="15110801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Contenu facultatif :</a:t>
            </a:r>
          </a:p>
          <a:p>
            <a:endParaRPr lang="fr-CA" dirty="0"/>
          </a:p>
          <a:p>
            <a:r>
              <a:rPr lang="fr-CA" dirty="0"/>
              <a:t>Si vous</a:t>
            </a:r>
            <a:r>
              <a:rPr lang="fr-CA" baseline="0" dirty="0"/>
              <a:t> disposez d’un dynamomètre </a:t>
            </a:r>
            <a:r>
              <a:rPr lang="fr-CA" dirty="0"/>
              <a:t>(ou d’un lève-personne avec balance intégrée) et</a:t>
            </a:r>
            <a:r>
              <a:rPr lang="fr-CA" baseline="0" dirty="0"/>
              <a:t> de temps, faites quelques tests de soulèvement afin de permettre aux participants de prendre conscience du poids d’une et de deux jambes.</a:t>
            </a:r>
            <a:r>
              <a:rPr lang="fr-CA" dirty="0"/>
              <a:t> </a:t>
            </a:r>
            <a:endParaRPr lang="fr-CA" baseline="0" dirty="0">
              <a:cs typeface="Calibri"/>
            </a:endParaRPr>
          </a:p>
          <a:p>
            <a:endParaRPr lang="fr-CA" baseline="0" dirty="0"/>
          </a:p>
          <a:p>
            <a:r>
              <a:rPr lang="fr-CA" baseline="0" dirty="0"/>
              <a:t>Lorsqu’un soignant manipule des jambes, il faut noter qu’en plus du poids à soulever, il se retrouve souvent dans une posture non optimale (à bout de bras, dos fléchi ou en torsion).</a:t>
            </a:r>
            <a:endParaRPr lang="fr-CA" baseline="0" dirty="0">
              <a:cs typeface="Calibri"/>
            </a:endParaRPr>
          </a:p>
          <a:p>
            <a:endParaRPr lang="fr-CA" baseline="0" dirty="0"/>
          </a:p>
          <a:p>
            <a:r>
              <a:rPr lang="fr-CA" baseline="0" dirty="0"/>
              <a:t>Conséquemment, la limite de 16 kg dont ils ont entendu parler dans la formation théorique ne s’applique pas et doit être réduite considérablement pour pouvoir soulever les jambes de façon sécuritaire.</a:t>
            </a:r>
            <a:r>
              <a:rPr lang="fr-CA" dirty="0"/>
              <a:t> </a:t>
            </a:r>
            <a:endParaRPr lang="fr-CA" baseline="0" dirty="0">
              <a:cs typeface="Calibri"/>
            </a:endParaRPr>
          </a:p>
          <a:p>
            <a:endParaRPr lang="fr-CA" baseline="0" dirty="0"/>
          </a:p>
          <a:p>
            <a:r>
              <a:rPr lang="fr-CA" baseline="0" dirty="0"/>
              <a:t>Conclusion : il faut trouver des moyens pour que le soignant n’ait pas à soulever les jambes !</a:t>
            </a:r>
            <a:endParaRPr lang="fr-CA" dirty="0">
              <a:cs typeface="Calibri"/>
            </a:endParaRP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114</a:t>
            </a:fld>
            <a:endParaRPr lang="fr-CA"/>
          </a:p>
        </p:txBody>
      </p:sp>
    </p:spTree>
    <p:extLst>
      <p:ext uri="{BB962C8B-B14F-4D97-AF65-F5344CB8AC3E}">
        <p14:creationId xmlns:p14="http://schemas.microsoft.com/office/powerpoint/2010/main" val="35639192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aseline="0" dirty="0"/>
              <a:t>Inviter chaque équipe à présenter sa méthode de déplacement.</a:t>
            </a:r>
          </a:p>
          <a:p>
            <a:endParaRPr lang="fr-CA" sz="1200" baseline="0" dirty="0"/>
          </a:p>
          <a:p>
            <a:r>
              <a:rPr lang="fr-CA" sz="1200" baseline="0" dirty="0"/>
              <a:t>Objectif : Leur faire prendre connaissance que selon la situation, il est peut être préférable de tourner la personne vers soi et dans d’autres situations de tourner la personne du côté opposé. </a:t>
            </a:r>
          </a:p>
          <a:p>
            <a:endParaRPr lang="fr-CA" sz="1200" baseline="0" dirty="0"/>
          </a:p>
          <a:p>
            <a:r>
              <a:rPr lang="fr-CA" sz="1200" baseline="0" dirty="0"/>
              <a:t>Dans le cas de </a:t>
            </a:r>
            <a:r>
              <a:rPr lang="fr-CA" sz="1200" b="1" baseline="0" dirty="0"/>
              <a:t>Jean-Paul</a:t>
            </a:r>
            <a:r>
              <a:rPr lang="fr-CA" sz="1200" baseline="0" dirty="0"/>
              <a:t>, puisqu’il ne peut pas s’aider, les possibilités sont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baseline="0" dirty="0"/>
              <a:t>Utiliser une toile de retournement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baseline="0" dirty="0"/>
              <a:t>Tourner vers le soignant en saisissant le piqué du côté opposé au soignant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baseline="0" dirty="0"/>
              <a:t>Déplacer latéralement la personne au bord du lit, puis la tourner vers le soignant (glisser-tourner en 2 temps, à un ou deux soignants)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baseline="0" dirty="0"/>
              <a:t>G</a:t>
            </a:r>
            <a:r>
              <a:rPr lang="fr-FR" sz="1200" dirty="0">
                <a:effectLst/>
              </a:rPr>
              <a:t>lisser-tourner simultanément à 2 soignants </a:t>
            </a:r>
          </a:p>
          <a:p>
            <a:endParaRPr lang="fr-CA" sz="1200" baseline="0" dirty="0"/>
          </a:p>
          <a:p>
            <a:r>
              <a:rPr lang="fr-CA" sz="1200" b="0" baseline="0" dirty="0"/>
              <a:t>Dans le cas de </a:t>
            </a:r>
            <a:r>
              <a:rPr lang="fr-CA" sz="1200" b="1" baseline="0" dirty="0"/>
              <a:t>Monique</a:t>
            </a:r>
            <a:r>
              <a:rPr lang="fr-CA" sz="1200" baseline="0" dirty="0"/>
              <a:t>, qui peut se servir de ses bras, l’équipe devrait avoir choisi de la tourner du côté opposé, en lui demandant de tirer sur la ridelle ou sur une rallonge. Si cela ne suffit pas, le soignant pourrait l’aider à finir de tourner en se redressant, avec le piqué, en maintenant le dos droit et les coudes près du corps.</a:t>
            </a:r>
          </a:p>
          <a:p>
            <a:endParaRPr lang="fr-CA" sz="1200" baseline="0" dirty="0"/>
          </a:p>
          <a:p>
            <a:r>
              <a:rPr lang="fr-CA" sz="1200" baseline="0" dirty="0"/>
              <a:t>Après chaque présentation, évaluer en groupe si :</a:t>
            </a:r>
          </a:p>
          <a:p>
            <a:pPr marL="171450" indent="-171450">
              <a:buFontTx/>
              <a:buChar char="-"/>
            </a:pPr>
            <a:r>
              <a:rPr lang="fr-CA" sz="1200" baseline="0" dirty="0"/>
              <a:t>La méthode pour un soin sécuritaire « ici et maintenant » a été respectée.</a:t>
            </a:r>
          </a:p>
          <a:p>
            <a:pPr marL="171450" indent="-171450">
              <a:buFontTx/>
              <a:buChar char="-"/>
            </a:pPr>
            <a:r>
              <a:rPr lang="fr-CA" sz="1200" baseline="0" dirty="0"/>
              <a:t>La méthode choisie pour faire le déplacement est la bonne (ex. : a-t-on donné le bon niveau d’assistance à la personne ?)</a:t>
            </a:r>
          </a:p>
          <a:p>
            <a:pPr marL="171450" indent="-171450">
              <a:buFontTx/>
              <a:buChar char="-"/>
            </a:pPr>
            <a:r>
              <a:rPr lang="fr-CA" sz="1200" baseline="0" dirty="0"/>
              <a:t>Le déplacement a été exécuté de façon sécuritaire.</a:t>
            </a:r>
          </a:p>
          <a:p>
            <a:endParaRPr lang="fr-CA" sz="1200" baseline="0" dirty="0"/>
          </a:p>
          <a:p>
            <a:r>
              <a:rPr lang="fr-CA" sz="1200" b="1" baseline="0" dirty="0"/>
              <a:t>Facultatif</a:t>
            </a:r>
          </a:p>
          <a:p>
            <a:r>
              <a:rPr lang="fr-CA" sz="1200" baseline="0" dirty="0"/>
              <a:t>Vous pouvez aussi vous rendre sur l’unité de soins de vos participants et tourner des personnes, en situation réelle de soins. Vous pourrez ensuite discuter en groupe afin de déterminer si la « Démarche pour un soin sécuritaire ici et maintenant » a été respectée.</a:t>
            </a:r>
            <a:endParaRPr lang="fr-CA" sz="1200"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115</a:t>
            </a:fld>
            <a:endParaRPr lang="fr-CA"/>
          </a:p>
        </p:txBody>
      </p:sp>
    </p:spTree>
    <p:extLst>
      <p:ext uri="{BB962C8B-B14F-4D97-AF65-F5344CB8AC3E}">
        <p14:creationId xmlns:p14="http://schemas.microsoft.com/office/powerpoint/2010/main" val="11718844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Tout le contenu </a:t>
            </a:r>
            <a:r>
              <a:rPr lang="fr-FR" dirty="0"/>
              <a:t>de cette section se trouve </a:t>
            </a:r>
            <a:r>
              <a:rPr lang="fr-CA" dirty="0"/>
              <a:t>dans le cahier « Continuums de déplacements - Déplacements au sol », pages 123 à 130.</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116</a:t>
            </a:fld>
            <a:endParaRPr lang="fr-CA"/>
          </a:p>
        </p:txBody>
      </p:sp>
    </p:spTree>
    <p:extLst>
      <p:ext uri="{BB962C8B-B14F-4D97-AF65-F5344CB8AC3E}">
        <p14:creationId xmlns:p14="http://schemas.microsoft.com/office/powerpoint/2010/main" val="19421017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En groupe, amorcer une</a:t>
            </a:r>
            <a:r>
              <a:rPr lang="fr-CA" baseline="0" dirty="0"/>
              <a:t> discussion sur les façons de stimuler une personne à marcher.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Souligner que marcher implique un débalancement vers l’avant et latéralement.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AE14556D-B385-4E6B-AA31-D4F55DFB9C4F}"/>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6F4DCDCE-0D65-44A7-B61D-B21565D78779}"/>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B93CE634-3EE6-4B3D-81EE-ACD9ED6BE380}"/>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218878051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En groupe, amorcer une</a:t>
            </a:r>
            <a:r>
              <a:rPr lang="fr-CA" baseline="0" dirty="0"/>
              <a:t> discussion sur les façons de stimuler une personne à marcher.</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118</a:t>
            </a:fld>
            <a:endParaRPr lang="fr-CA"/>
          </a:p>
        </p:txBody>
      </p:sp>
    </p:spTree>
    <p:extLst>
      <p:ext uri="{BB962C8B-B14F-4D97-AF65-F5344CB8AC3E}">
        <p14:creationId xmlns:p14="http://schemas.microsoft.com/office/powerpoint/2010/main" val="5806611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À partir des réponses des participants, compléter à l’aide de la diapo.</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AE14556D-B385-4E6B-AA31-D4F55DFB9C4F}"/>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6F4DCDCE-0D65-44A7-B61D-B21565D78779}"/>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B93CE634-3EE6-4B3D-81EE-ACD9ED6BE380}"/>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706786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Parcourir l’affiche afin de revoir toutes les étapes de la démarche pour un soin sécuritaire. </a:t>
            </a:r>
          </a:p>
          <a:p>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12</a:t>
            </a:fld>
            <a:endParaRPr lang="fr-CA"/>
          </a:p>
        </p:txBody>
      </p:sp>
    </p:spTree>
    <p:extLst>
      <p:ext uri="{BB962C8B-B14F-4D97-AF65-F5344CB8AC3E}">
        <p14:creationId xmlns:p14="http://schemas.microsoft.com/office/powerpoint/2010/main" val="39131202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Présenter des exemples d’équipements pour aider une personne à marcher.</a:t>
            </a:r>
          </a:p>
          <a:p>
            <a:r>
              <a:rPr lang="fr-CA" dirty="0"/>
              <a:t>Souligner que dans certains milieux de soins, les aides à la marche sont prescrites par un professionnel de la réadaptation. Il est important de respecter la prescription, le cas échéant.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AE14556D-B385-4E6B-AA31-D4F55DFB9C4F}"/>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6F4DCDCE-0D65-44A7-B61D-B21565D78779}"/>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B93CE634-3EE6-4B3D-81EE-ACD9ED6BE380}"/>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362409069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a:t>Présenter les 2 méthodes et inviter les participants à se pratiquer, en équipes de deux.</a:t>
            </a:r>
          </a:p>
          <a:p>
            <a:r>
              <a:rPr lang="fr-CA" baseline="0" dirty="0"/>
              <a:t>À partir des exemples du cahier « </a:t>
            </a:r>
            <a:r>
              <a:rPr lang="fr-CA" dirty="0"/>
              <a:t>Continuums de déplacements - Déplacements au sol » </a:t>
            </a:r>
            <a:r>
              <a:rPr lang="fr-CA" baseline="0" dirty="0"/>
              <a:t>(pages 128 et 129), inviter les participants à réfléchir aux différentes prises et aux types de pas du soignant. </a:t>
            </a:r>
          </a:p>
          <a:p>
            <a:endParaRPr lang="fr-CA" baseline="0" dirty="0"/>
          </a:p>
          <a:p>
            <a:endParaRPr lang="fr-CA" baseline="0" dirty="0"/>
          </a:p>
          <a:p>
            <a:r>
              <a:rPr lang="fr-CA" b="1" baseline="0" dirty="0"/>
              <a:t>Ce que les participants doivent retenir :</a:t>
            </a:r>
            <a:endParaRPr lang="fr-CA" b="0" baseline="0" dirty="0"/>
          </a:p>
          <a:p>
            <a:pPr marL="171450" indent="-171450">
              <a:buFontTx/>
              <a:buChar char="-"/>
            </a:pPr>
            <a:r>
              <a:rPr lang="fr-CA" b="0" baseline="0" dirty="0"/>
              <a:t>Moins la personne a d’équilibre, plus le soignant doit être près d’elle et plus la prise doit être solide</a:t>
            </a:r>
          </a:p>
          <a:p>
            <a:pPr marL="171450" indent="-171450">
              <a:buFontTx/>
              <a:buChar char="-"/>
            </a:pPr>
            <a:r>
              <a:rPr lang="fr-CA" b="0" baseline="0" dirty="0"/>
              <a:t>Le pas chassé permet au soignant d’être en équilibre en tout temps et de pouvoir réagir rapidement en cas de perte d’équilibre de la personne</a:t>
            </a:r>
          </a:p>
          <a:p>
            <a:pPr marL="171450" indent="-171450">
              <a:buFontTx/>
              <a:buChar char="-"/>
            </a:pPr>
            <a:r>
              <a:rPr lang="fr-CA" b="0" baseline="0" dirty="0"/>
              <a:t>Les détails quant à la position du soignant et le type d’accompagnement à la marche devraient être inscrits au dossier à la suite d’une évaluation par un professionnel de la réadaptation</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AE14556D-B385-4E6B-AA31-D4F55DFB9C4F}"/>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6F4DCDCE-0D65-44A7-B61D-B21565D78779}"/>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B93CE634-3EE6-4B3D-81EE-ACD9ED6BE380}"/>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372606546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Faire jouer la vidéo pour démontrer la </a:t>
            </a:r>
            <a:r>
              <a:rPr lang="fr-CA" baseline="0" dirty="0"/>
              <a:t>façon d’accompagner une personne vers le sol lors d’une chute.</a:t>
            </a:r>
          </a:p>
          <a:p>
            <a:endParaRPr lang="fr-CA" baseline="0" dirty="0"/>
          </a:p>
          <a:p>
            <a:r>
              <a:rPr lang="fr-CA" b="1" baseline="0" dirty="0"/>
              <a:t>Ce que les participants doivent retenir :</a:t>
            </a:r>
          </a:p>
          <a:p>
            <a:pPr marL="171450" indent="-171450">
              <a:buFontTx/>
              <a:buChar char="-"/>
            </a:pPr>
            <a:r>
              <a:rPr lang="fr-CA" dirty="0"/>
              <a:t>Tenter de retenir une personne qui chute met le soignant et la personne à risque</a:t>
            </a:r>
          </a:p>
          <a:p>
            <a:pPr marL="171450" indent="-171450">
              <a:buFontTx/>
              <a:buChar char="-"/>
            </a:pPr>
            <a:r>
              <a:rPr lang="fr-CA" dirty="0"/>
              <a:t>Mieux vaut l’accompagner</a:t>
            </a:r>
            <a:r>
              <a:rPr lang="fr-CA" baseline="0" dirty="0"/>
              <a:t> dans son déplacement vers le sol pour éviter qu’elle se blesse</a:t>
            </a:r>
          </a:p>
          <a:p>
            <a:pPr marL="171450" indent="-171450">
              <a:buFontTx/>
              <a:buChar char="-"/>
            </a:pPr>
            <a:r>
              <a:rPr lang="fr-CA" baseline="0" dirty="0"/>
              <a:t>Tout ça se passe vite ! Mais il faut s’y préparer afin de savoir où et comment se placer pour pouvoir respecter la posture de base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5EB4541A-8516-4063-936D-3EB188CE0DEC}"/>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1BC37D07-06C0-41F1-8E5E-49F37F8B2782}"/>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3584361C-4847-4617-B154-2B140724DD94}"/>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1394192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Si vous n’avez pas le matériel audiovisuel requis pour présenter la vidéo :</a:t>
            </a:r>
          </a:p>
          <a:p>
            <a:r>
              <a:rPr lang="fr-CA" dirty="0"/>
              <a:t>- En vous servant de la plus petite personne du groupe, faire une</a:t>
            </a:r>
            <a:r>
              <a:rPr lang="fr-CA" baseline="0" dirty="0"/>
              <a:t> démonstration de la façon d’accompagner une personne vers le sol lors d’une chute</a:t>
            </a:r>
          </a:p>
          <a:p>
            <a:pPr marL="171450" indent="-171450">
              <a:buFontTx/>
              <a:buChar char="-"/>
            </a:pPr>
            <a:r>
              <a:rPr lang="fr-CA" baseline="0" dirty="0"/>
              <a:t>Ne PAS faire pratiquer — même en simulation, cette démonstration comporte des risques</a:t>
            </a:r>
          </a:p>
          <a:p>
            <a:pPr marL="171450" indent="-171450">
              <a:buFontTx/>
              <a:buChar char="-"/>
            </a:pPr>
            <a:endParaRPr lang="fr-CA" baseline="0" dirty="0"/>
          </a:p>
          <a:p>
            <a:r>
              <a:rPr lang="fr-CA" b="1" baseline="0" dirty="0"/>
              <a:t>Ce que les participants doivent retenir :</a:t>
            </a:r>
          </a:p>
          <a:p>
            <a:pPr marL="171450" indent="-171450">
              <a:buFontTx/>
              <a:buChar char="-"/>
            </a:pPr>
            <a:r>
              <a:rPr lang="fr-CA" dirty="0"/>
              <a:t>Tenter de retenir une personne qui chute met le soignant et la personne à risque</a:t>
            </a:r>
          </a:p>
          <a:p>
            <a:pPr marL="171450" indent="-171450">
              <a:buFontTx/>
              <a:buChar char="-"/>
            </a:pPr>
            <a:r>
              <a:rPr lang="fr-CA" dirty="0"/>
              <a:t>Mieux vaut l’accompagner</a:t>
            </a:r>
            <a:r>
              <a:rPr lang="fr-CA" baseline="0" dirty="0"/>
              <a:t> dans son déplacement vers le sol pour éviter qu’elle se blesse</a:t>
            </a:r>
          </a:p>
          <a:p>
            <a:pPr marL="171450" indent="-171450">
              <a:buFontTx/>
              <a:buChar char="-"/>
            </a:pPr>
            <a:r>
              <a:rPr lang="fr-CA" baseline="0" dirty="0"/>
              <a:t>Tout ça se passe vite ! Mais il faut s’y préparer afin de savoir où et comment se placer pour pouvoir respecter la posture de base</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123</a:t>
            </a:fld>
            <a:endParaRPr lang="fr-CA"/>
          </a:p>
        </p:txBody>
      </p:sp>
    </p:spTree>
    <p:extLst>
      <p:ext uri="{BB962C8B-B14F-4D97-AF65-F5344CB8AC3E}">
        <p14:creationId xmlns:p14="http://schemas.microsoft.com/office/powerpoint/2010/main" val="270892101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Sensibiliser les participants au fait que, si une personne n’a plus assez de force, d’endurance ou d’équilibre pour marcher de façon sécuritaire avec un ou plusieurs soignants, il faut utiliser un équipement mécanique qui assistera la personne lors de la marche et qui réduira les risques, tant pour la personne que pour les soignants.</a:t>
            </a:r>
          </a:p>
          <a:p>
            <a:endParaRPr lang="fr-CA" dirty="0"/>
          </a:p>
          <a:p>
            <a:r>
              <a:rPr lang="fr-CA" dirty="0"/>
              <a:t>Il est également possible de faire faire de la mise en charge à une personne, de façon sécuritaire, en utilisant un verticalisateur ou un levier à station debout. </a:t>
            </a:r>
          </a:p>
          <a:p>
            <a:endParaRPr lang="fr-CA" b="1" dirty="0"/>
          </a:p>
          <a:p>
            <a:r>
              <a:rPr lang="fr-CA" b="1" dirty="0"/>
              <a:t>Facultatif : </a:t>
            </a:r>
          </a:p>
          <a:p>
            <a:r>
              <a:rPr lang="fr-CA" b="0" dirty="0"/>
              <a:t>- Pratique avec les équipements, si disponibles dans votre établissement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 Présentation vidéo de ces équipements : </a:t>
            </a:r>
            <a:r>
              <a:rPr lang="fr-CA" sz="1200" u="sng" dirty="0">
                <a:solidFill>
                  <a:srgbClr val="0563C1"/>
                </a:solidFill>
                <a:effectLst/>
                <a:latin typeface="Calibri" panose="020F0502020204030204" pitchFamily="34" charset="0"/>
                <a:ea typeface="Calibri" panose="020F0502020204030204" pitchFamily="34" charset="0"/>
                <a:hlinkClick r:id="rId3"/>
              </a:rPr>
              <a:t>http://asstsas.qc.ca/dossiers-thematiques/outils-du-moniteur-pdsp</a:t>
            </a:r>
            <a:r>
              <a:rPr lang="fr-CA" sz="1200" u="none" dirty="0">
                <a:solidFill>
                  <a:srgbClr val="0563C1"/>
                </a:solidFill>
                <a:effectLst/>
                <a:latin typeface="Calibri" panose="020F0502020204030204" pitchFamily="34" charset="0"/>
                <a:ea typeface="Calibri" panose="020F0502020204030204" pitchFamily="34" charset="0"/>
              </a:rPr>
              <a:t>.</a:t>
            </a:r>
            <a:endParaRPr lang="fr-CA" sz="1000" b="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124</a:t>
            </a:fld>
            <a:endParaRPr lang="fr-CA"/>
          </a:p>
        </p:txBody>
      </p:sp>
    </p:spTree>
    <p:extLst>
      <p:ext uri="{BB962C8B-B14F-4D97-AF65-F5344CB8AC3E}">
        <p14:creationId xmlns:p14="http://schemas.microsoft.com/office/powerpoint/2010/main" val="22609191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Tout le contenu </a:t>
            </a:r>
            <a:r>
              <a:rPr lang="fr-FR" dirty="0"/>
              <a:t>de cette section se trouve </a:t>
            </a:r>
            <a:r>
              <a:rPr lang="fr-CA" dirty="0"/>
              <a:t>dans le cahier « Continuums de déplacements - Déplacements au sol », pages 131 à 138.</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125</a:t>
            </a:fld>
            <a:endParaRPr lang="fr-CA"/>
          </a:p>
        </p:txBody>
      </p:sp>
    </p:spTree>
    <p:extLst>
      <p:ext uri="{BB962C8B-B14F-4D97-AF65-F5344CB8AC3E}">
        <p14:creationId xmlns:p14="http://schemas.microsoft.com/office/powerpoint/2010/main" val="341751041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En groupe, revoir les mouvements naturels pour se relever du sol.</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360DEDA1-274C-4647-9D67-2F140A2FF11B}"/>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DEB83585-CFDC-45A7-906F-723A882EDC48}"/>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556B5DEA-2910-434B-BDE3-BA2C05032D37}"/>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42284766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Parcourir le contenu de la diapo.</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127</a:t>
            </a:fld>
            <a:endParaRPr lang="fr-CA"/>
          </a:p>
        </p:txBody>
      </p:sp>
    </p:spTree>
    <p:extLst>
      <p:ext uri="{BB962C8B-B14F-4D97-AF65-F5344CB8AC3E}">
        <p14:creationId xmlns:p14="http://schemas.microsoft.com/office/powerpoint/2010/main" val="27990820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Sensibiliser les participants au fait qu’il existe des équipements pour relever une personne du sol.</a:t>
            </a:r>
          </a:p>
          <a:p>
            <a:endParaRPr lang="fr-CA" b="1" dirty="0"/>
          </a:p>
          <a:p>
            <a:r>
              <a:rPr lang="fr-CA" b="1" dirty="0"/>
              <a:t>Facultatif </a:t>
            </a:r>
          </a:p>
          <a:p>
            <a:r>
              <a:rPr lang="fr-CA" b="0" dirty="0"/>
              <a:t>Si vous avez de tels équipements dans votre établissement, faites-en la démonstration.</a:t>
            </a:r>
          </a:p>
          <a:p>
            <a:r>
              <a:rPr lang="fr-CA" b="0" dirty="0"/>
              <a:t>Présentation de la vidéo : </a:t>
            </a:r>
            <a:r>
              <a:rPr lang="fr-CA" sz="1200" u="sng" dirty="0">
                <a:solidFill>
                  <a:srgbClr val="0563C1"/>
                </a:solidFill>
                <a:effectLst/>
                <a:latin typeface="Calibri" panose="020F0502020204030204" pitchFamily="34" charset="0"/>
                <a:ea typeface="Calibri" panose="020F0502020204030204" pitchFamily="34" charset="0"/>
                <a:hlinkClick r:id="rId3"/>
              </a:rPr>
              <a:t>http://asstsas.qc.ca/dossiers-thematiques/outils-du-moniteur-pdsp</a:t>
            </a:r>
            <a:r>
              <a:rPr lang="fr-CA" sz="1200" u="none" dirty="0">
                <a:solidFill>
                  <a:srgbClr val="0563C1"/>
                </a:solidFill>
                <a:effectLst/>
                <a:latin typeface="Calibri" panose="020F0502020204030204" pitchFamily="34" charset="0"/>
                <a:ea typeface="Calibri" panose="020F0502020204030204" pitchFamily="34" charset="0"/>
              </a:rPr>
              <a:t>.</a:t>
            </a:r>
            <a:endParaRPr lang="fr-CA" sz="1000" b="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128</a:t>
            </a:fld>
            <a:endParaRPr lang="fr-CA"/>
          </a:p>
        </p:txBody>
      </p:sp>
    </p:spTree>
    <p:extLst>
      <p:ext uri="{BB962C8B-B14F-4D97-AF65-F5344CB8AC3E}">
        <p14:creationId xmlns:p14="http://schemas.microsoft.com/office/powerpoint/2010/main" val="255728528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Tout le contenu </a:t>
            </a:r>
            <a:r>
              <a:rPr lang="fr-FR" dirty="0"/>
              <a:t>de cette section se trouve </a:t>
            </a:r>
            <a:r>
              <a:rPr lang="fr-CA" dirty="0"/>
              <a:t>dans le cahier « Continuums de déplacements - Déplacements au sol », pages 139 à 144.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Toute cette section est facultative.</a:t>
            </a:r>
          </a:p>
          <a:p>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129</a:t>
            </a:fld>
            <a:endParaRPr lang="fr-CA"/>
          </a:p>
        </p:txBody>
      </p:sp>
    </p:spTree>
    <p:extLst>
      <p:ext uri="{BB962C8B-B14F-4D97-AF65-F5344CB8AC3E}">
        <p14:creationId xmlns:p14="http://schemas.microsoft.com/office/powerpoint/2010/main" val="937622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Noter que cette affiche n’est pas présentée dans la formation en ligne. </a:t>
            </a:r>
          </a:p>
          <a:p>
            <a:pPr marL="0" indent="0">
              <a:buFontTx/>
              <a:buNone/>
            </a:pPr>
            <a:endParaRPr lang="fr-CA" dirty="0"/>
          </a:p>
          <a:p>
            <a:pPr marL="0" indent="0">
              <a:buFontTx/>
              <a:buNone/>
            </a:pPr>
            <a:r>
              <a:rPr lang="fr-CA" dirty="0"/>
              <a:t>Elle est intimement liée à l’affiche « Démarche pour un soin sécuritaire ici et maintenant ».</a:t>
            </a:r>
          </a:p>
          <a:p>
            <a:pPr marL="0" indent="0">
              <a:buFontTx/>
              <a:buNone/>
            </a:pPr>
            <a:endParaRPr lang="fr-CA" dirty="0"/>
          </a:p>
          <a:p>
            <a:pPr marL="0" indent="0">
              <a:buFontTx/>
              <a:buNone/>
            </a:pPr>
            <a:r>
              <a:rPr lang="fr-CA" dirty="0"/>
              <a:t>C’est une sorte de « parenthèse » qui part de « recueillir les informations »… et qui nous ramène à « analyser les informations recueillies ».</a:t>
            </a:r>
          </a:p>
          <a:p>
            <a:pPr marL="0" indent="0">
              <a:buFontTx/>
              <a:buNone/>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Présenter le contenu de l’affiche.</a:t>
            </a:r>
          </a:p>
          <a:p>
            <a:endParaRPr lang="fr-CA" dirty="0"/>
          </a:p>
          <a:p>
            <a:r>
              <a:rPr lang="fr-CA" b="1" dirty="0"/>
              <a:t>Ce que les participants doivent retenir </a:t>
            </a:r>
            <a:r>
              <a:rPr lang="fr-CA" dirty="0"/>
              <a:t>:</a:t>
            </a:r>
          </a:p>
          <a:p>
            <a:pPr marL="171450" indent="-171450">
              <a:buFontTx/>
              <a:buChar char="-"/>
            </a:pPr>
            <a:r>
              <a:rPr lang="fr-CA" dirty="0"/>
              <a:t>Dans une situation de travail qui implique un soin ou un déplacement, c’est l’élément « personne » qui est le plus susceptible de changer. </a:t>
            </a:r>
          </a:p>
          <a:p>
            <a:pPr marL="171450" indent="-171450">
              <a:buFontTx/>
              <a:buChar char="-"/>
            </a:pPr>
            <a:r>
              <a:rPr lang="fr-CA" dirty="0"/>
              <a:t>Avant tout déplacement, le soignant doit toujours vérifier dans quel état est la personne de façon à pouvoir déterminer s’il peut procéder de façon sécuritaire.</a:t>
            </a:r>
          </a:p>
          <a:p>
            <a:pPr marL="171450" indent="-171450">
              <a:buFontTx/>
              <a:buChar char="-"/>
            </a:pPr>
            <a:r>
              <a:rPr lang="fr-CA" dirty="0"/>
              <a:t>La vérification avant un déplacement dans le lit se limite à la capacité d’attention et à la capacité de bouger les jambes et les bras.</a:t>
            </a:r>
          </a:p>
          <a:p>
            <a:pPr marL="171450" indent="-171450">
              <a:buFontTx/>
              <a:buChar char="-"/>
            </a:pPr>
            <a:r>
              <a:rPr lang="fr-CA" dirty="0"/>
              <a:t>Si on prévoit faire lever la personne, on doit s’assurer qu’elle peut rester assise sans appui et pointer les pieds avant de la faire lever.</a:t>
            </a:r>
          </a:p>
          <a:p>
            <a:pPr marL="171450" indent="-171450">
              <a:buFontTx/>
              <a:buChar char="-"/>
            </a:pPr>
            <a:r>
              <a:rPr lang="fr-CA" dirty="0"/>
              <a:t>Si on prévoit la faire marcher, on doit s’assurer qu’elle est capable de faire quelques petits pas sur place avant de procéder.</a:t>
            </a:r>
          </a:p>
          <a:p>
            <a:pPr marL="171450" indent="-171450">
              <a:buFontTx/>
              <a:buChar char="-"/>
            </a:pPr>
            <a:r>
              <a:rPr lang="fr-CA" dirty="0"/>
              <a:t>Si la réponse de la personne n’est pas celle attendue, prendre un moment d’arrêt pour analyser la situation et décider d’une autre méthode.</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13</a:t>
            </a:fld>
            <a:endParaRPr lang="fr-CA"/>
          </a:p>
        </p:txBody>
      </p:sp>
    </p:spTree>
    <p:extLst>
      <p:ext uri="{BB962C8B-B14F-4D97-AF65-F5344CB8AC3E}">
        <p14:creationId xmlns:p14="http://schemas.microsoft.com/office/powerpoint/2010/main" val="5218033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Facultatif</a:t>
            </a:r>
            <a:endParaRPr lang="fr-CA" b="0" dirty="0"/>
          </a:p>
          <a:p>
            <a:r>
              <a:rPr lang="fr-CA" b="0" dirty="0"/>
              <a:t>Voir les mouvements naturels pour monter un escalier.</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9E32A85E-1669-4C1B-A651-BBA353E8B3C4}"/>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07062DC6-326F-4FCC-9B25-2BBB6C5D1DE8}"/>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85B39528-5EA5-4166-BE7C-110A3E312778}"/>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427839840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Facultatif</a:t>
            </a:r>
            <a:endParaRPr lang="fr-CA" b="0" dirty="0"/>
          </a:p>
          <a:p>
            <a:r>
              <a:rPr lang="fr-CA" b="0" dirty="0"/>
              <a:t>Voir les mouvements naturels pour descendre un escalier.</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9E32A85E-1669-4C1B-A651-BBA353E8B3C4}"/>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07062DC6-326F-4FCC-9B25-2BBB6C5D1DE8}"/>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85B39528-5EA5-4166-BE7C-110A3E312778}"/>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212145812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Facultatif</a:t>
            </a:r>
            <a:endParaRPr lang="fr-CA" b="0" dirty="0"/>
          </a:p>
          <a:p>
            <a:r>
              <a:rPr lang="fr-CA" b="0" dirty="0"/>
              <a:t>Souligner que la personne peut :</a:t>
            </a:r>
          </a:p>
          <a:p>
            <a:pPr marL="171450" indent="-171450">
              <a:buFontTx/>
              <a:buChar char="-"/>
            </a:pPr>
            <a:r>
              <a:rPr lang="fr-CA" dirty="0"/>
              <a:t>M</a:t>
            </a:r>
            <a:r>
              <a:rPr lang="fr-CA" b="0" dirty="0"/>
              <a:t>onter de face ou de côté</a:t>
            </a:r>
          </a:p>
          <a:p>
            <a:pPr marL="171450" indent="-171450">
              <a:buFontTx/>
              <a:buChar char="-"/>
            </a:pPr>
            <a:r>
              <a:rPr lang="fr-CA" dirty="0"/>
              <a:t>D</a:t>
            </a:r>
            <a:r>
              <a:rPr lang="fr-CA" b="0" dirty="0"/>
              <a:t>escendre de face, de côté ou à </a:t>
            </a:r>
            <a:r>
              <a:rPr lang="fr-CA" b="0" dirty="0" err="1"/>
              <a:t>reculon</a:t>
            </a:r>
            <a:endParaRPr lang="fr-CA" b="0" dirty="0"/>
          </a:p>
          <a:p>
            <a:pPr marL="171450" indent="-171450">
              <a:buFontTx/>
              <a:buChar char="-"/>
            </a:pPr>
            <a:endParaRPr lang="fr-CA" b="0" dirty="0"/>
          </a:p>
          <a:p>
            <a:pPr marL="171450" indent="-171450">
              <a:buFontTx/>
              <a:buChar char="-"/>
            </a:pPr>
            <a:endParaRPr lang="fr-CA" b="0" dirty="0"/>
          </a:p>
          <a:p>
            <a:pPr marL="0" indent="0">
              <a:buFontTx/>
              <a:buNone/>
            </a:pPr>
            <a:r>
              <a:rPr lang="fr-CA" b="0" dirty="0"/>
              <a:t>Recommandations pour le soignant </a:t>
            </a:r>
          </a:p>
          <a:p>
            <a:pPr marL="171450" indent="-171450">
              <a:buFontTx/>
              <a:buChar char="-"/>
            </a:pPr>
            <a:r>
              <a:rPr lang="fr-CA" b="0" dirty="0"/>
              <a:t>Toujours se placer une marche plus bas que la personne, en montant ou en descendant</a:t>
            </a:r>
          </a:p>
          <a:p>
            <a:pPr marL="171450" indent="-171450">
              <a:buFontTx/>
              <a:buChar char="-"/>
            </a:pPr>
            <a:r>
              <a:rPr lang="fr-CA" b="0" dirty="0"/>
              <a:t>S’assurer d’avoir les deux pieds en appui le plus longtemps possible, idéalement sur deux marches différentes</a:t>
            </a:r>
          </a:p>
          <a:p>
            <a:pPr marL="171450" indent="-171450">
              <a:buFontTx/>
              <a:buChar char="-"/>
            </a:pPr>
            <a:r>
              <a:rPr lang="fr-CA" b="0" dirty="0"/>
              <a:t>S’assurer d’avoir une prise solide sur la personne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858E252A-7BDD-4746-961B-BA51CE515E02}"/>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7909442A-45C3-4820-87D9-4C396152FACE}"/>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EBC72BCD-6CBF-4655-8BCC-50614CDF19AD}"/>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25991104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Présenter le contenu de la diapo.</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134</a:t>
            </a:fld>
            <a:endParaRPr lang="fr-CA"/>
          </a:p>
        </p:txBody>
      </p:sp>
    </p:spTree>
    <p:extLst>
      <p:ext uri="{BB962C8B-B14F-4D97-AF65-F5344CB8AC3E}">
        <p14:creationId xmlns:p14="http://schemas.microsoft.com/office/powerpoint/2010/main" val="266994334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En groupe, inviter les participants à répondre à la question.</a:t>
            </a:r>
            <a:endParaRPr lang="fr-CA" baseline="0"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135</a:t>
            </a:fld>
            <a:endParaRPr lang="fr-CA"/>
          </a:p>
        </p:txBody>
      </p:sp>
    </p:spTree>
    <p:extLst>
      <p:ext uri="{BB962C8B-B14F-4D97-AF65-F5344CB8AC3E}">
        <p14:creationId xmlns:p14="http://schemas.microsoft.com/office/powerpoint/2010/main" val="369162528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Bonifier les réponses des participants avec le contenu de la diapo.</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136</a:t>
            </a:fld>
            <a:endParaRPr lang="fr-CA"/>
          </a:p>
        </p:txBody>
      </p:sp>
    </p:spTree>
    <p:extLst>
      <p:ext uri="{BB962C8B-B14F-4D97-AF65-F5344CB8AC3E}">
        <p14:creationId xmlns:p14="http://schemas.microsoft.com/office/powerpoint/2010/main" val="115815247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Présenter le contenu de la diapo.</a:t>
            </a:r>
          </a:p>
        </p:txBody>
      </p:sp>
      <p:sp>
        <p:nvSpPr>
          <p:cNvPr id="4" name="Espace réservé de l'en-tête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5" name="Espace réservé de la date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
        <p:nvSpPr>
          <p:cNvPr id="6" name="Espace réservé du pied de page 5"/>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7" name="Espace réservé du numéro de diapositive 6"/>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0872474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Présenter le contenu de la diapo.</a:t>
            </a:r>
          </a:p>
          <a:p>
            <a:endParaRPr lang="fr-CA" dirty="0"/>
          </a:p>
          <a:p>
            <a:r>
              <a:rPr lang="fr-CA" dirty="0"/>
              <a:t>Vous pouvez bonifier les exemples de situations à risques pour tenir compte des tâches de vos participants.</a:t>
            </a:r>
          </a:p>
          <a:p>
            <a:endParaRPr lang="fr-CA" dirty="0"/>
          </a:p>
          <a:p>
            <a:r>
              <a:rPr lang="fr-CA" dirty="0"/>
              <a:t>Inspirez-vous des exemples du cahier « Principes d’ergonomie pour la prévention des TMS ».</a:t>
            </a:r>
          </a:p>
        </p:txBody>
      </p:sp>
      <p:sp>
        <p:nvSpPr>
          <p:cNvPr id="4" name="Espace réservé de l'en-tête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5" name="Espace réservé de la date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
        <p:nvSpPr>
          <p:cNvPr id="6" name="Espace réservé du pied de page 5"/>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7" name="Espace réservé du numéro de diapositive 6"/>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91117258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e l'en-tête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5" name="Espace réservé de la date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
        <p:nvSpPr>
          <p:cNvPr id="6" name="Espace réservé du pied de page 5"/>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7" name="Espace réservé du numéro de diapositive 6"/>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27755031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e l'en-tête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5" name="Espace réservé de la date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
        <p:nvSpPr>
          <p:cNvPr id="6" name="Espace réservé du pied de page 5"/>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7" name="Espace réservé du numéro de diapositive 6"/>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908305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Présenter brièvement le contenu de l’affiche. </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14</a:t>
            </a:fld>
            <a:endParaRPr lang="fr-CA"/>
          </a:p>
        </p:txBody>
      </p:sp>
    </p:spTree>
    <p:extLst>
      <p:ext uri="{BB962C8B-B14F-4D97-AF65-F5344CB8AC3E}">
        <p14:creationId xmlns:p14="http://schemas.microsoft.com/office/powerpoint/2010/main" val="159097448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Parcourir brièvement le</a:t>
            </a:r>
            <a:r>
              <a:rPr lang="fr-CA" baseline="0" dirty="0"/>
              <a:t> contenu de l’affiche.</a:t>
            </a:r>
          </a:p>
          <a:p>
            <a:endParaRPr lang="fr-CA" baseline="0" dirty="0"/>
          </a:p>
          <a:p>
            <a:r>
              <a:rPr lang="fr-CA" b="1" baseline="0" dirty="0"/>
              <a:t>Ce que les participants doivent retenir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b="0" baseline="0" dirty="0"/>
              <a:t>Pour pouvoir adopter la posture de base, on peut se poser ces questions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baseline="0" dirty="0"/>
              <a:t>Suis-je assez proche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baseline="0" dirty="0"/>
              <a:t>Suis-je à la bonne hauteur/la tâche est-elle à la bonne hauteur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baseline="0" dirty="0"/>
              <a:t>Suis-je bien vis-à-vis de la tâche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baseline="0" dirty="0"/>
              <a:t>Est-ce que mes pieds-hanches-épaules sont alignés avec mes mains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fr-CA" b="0" baseline="0" dirty="0"/>
          </a:p>
          <a:p>
            <a:pPr marL="171450" indent="-171450">
              <a:buFontTx/>
              <a:buChar char="-"/>
            </a:pPr>
            <a:r>
              <a:rPr lang="fr-CA" b="0" baseline="0" dirty="0"/>
              <a:t>Ce sont les réponses à ces questions qui permettent de prendre conscience de la posture et, au besoin, d’apporter les correctifs nécessaires pour éviter les risques de blessures pour le dos et les épaules.</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141</a:t>
            </a:fld>
            <a:endParaRPr lang="fr-CA"/>
          </a:p>
        </p:txBody>
      </p:sp>
    </p:spTree>
    <p:extLst>
      <p:ext uri="{BB962C8B-B14F-4D97-AF65-F5344CB8AC3E}">
        <p14:creationId xmlns:p14="http://schemas.microsoft.com/office/powerpoint/2010/main" val="297799812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Parcourir le contenu de l’affiche.</a:t>
            </a:r>
          </a:p>
        </p:txBody>
      </p:sp>
      <p:sp>
        <p:nvSpPr>
          <p:cNvPr id="4" name="Espace réservé de l'en-tête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5" name="Espace réservé de la date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
        <p:nvSpPr>
          <p:cNvPr id="6" name="Espace réservé du pied de page 5"/>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7" name="Espace réservé du numéro de diapositive 6"/>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21997513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Parcourir le contenu de l’affiche.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412F1272-9428-4454-A8D3-B305312CC9D1}"/>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32C436A7-E466-4970-90F6-77556154EDE9}"/>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F1BBAAC7-49F8-41C6-B383-803AF74800A6}"/>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113150302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Choisir une (ou plusieurs) des mises en situation ci-dessous, qui correspond le plus à vos réalités et enjeux de travail et inviter les participants à développer une stratégie leur permettant de réduire les risques de TMS </a:t>
            </a:r>
          </a:p>
          <a:p>
            <a:pPr marL="171450" indent="-171450">
              <a:buFontTx/>
              <a:buChar char="-"/>
            </a:pPr>
            <a:r>
              <a:rPr lang="fr-CA" dirty="0"/>
              <a:t>En respectant la posture de base</a:t>
            </a:r>
            <a:endParaRPr lang="fr-CA" dirty="0">
              <a:cs typeface="Calibri"/>
            </a:endParaRPr>
          </a:p>
          <a:p>
            <a:pPr marL="171450" indent="-171450">
              <a:buFontTx/>
              <a:buChar char="-"/>
            </a:pPr>
            <a:r>
              <a:rPr lang="fr-CA" dirty="0"/>
              <a:t>En évitant les efforts excessifs</a:t>
            </a:r>
            <a:endParaRPr lang="fr-CA" dirty="0">
              <a:cs typeface="Calibri"/>
            </a:endParaRPr>
          </a:p>
          <a:p>
            <a:pPr marL="171450" indent="-171450">
              <a:buFontTx/>
              <a:buChar char="-"/>
            </a:pPr>
            <a:r>
              <a:rPr lang="fr-CA" dirty="0"/>
              <a:t>En mettant en place d’autres stratégies telles que celle énoncée à la diapo précédente</a:t>
            </a:r>
            <a:endParaRPr lang="fr-CA" dirty="0">
              <a:cs typeface="Calibri"/>
            </a:endParaRPr>
          </a:p>
          <a:p>
            <a:pPr marL="171450" indent="-171450">
              <a:buFontTx/>
              <a:buChar char="-"/>
            </a:pPr>
            <a:endParaRPr lang="fr-CA" dirty="0"/>
          </a:p>
          <a:p>
            <a:pPr marL="0" indent="0">
              <a:buFontTx/>
              <a:buNone/>
            </a:pPr>
            <a:r>
              <a:rPr lang="fr-CA" dirty="0"/>
              <a:t>Laisser 10 minutes aux participants pour réfléchir à leur stratégie.</a:t>
            </a:r>
            <a:endParaRPr lang="fr-CA" dirty="0">
              <a:cs typeface="Calibri"/>
            </a:endParaRPr>
          </a:p>
          <a:p>
            <a:pPr marL="171450" indent="-171450">
              <a:buFontTx/>
              <a:buChar char="-"/>
            </a:pPr>
            <a:endParaRPr lang="fr-CA" dirty="0"/>
          </a:p>
          <a:p>
            <a:pPr marL="171450" indent="-171450">
              <a:buFontTx/>
              <a:buChar char="-"/>
            </a:pPr>
            <a:endParaRPr lang="fr-CA" dirty="0"/>
          </a:p>
          <a:p>
            <a:pPr marL="0" indent="0">
              <a:buFontTx/>
              <a:buNone/>
            </a:pPr>
            <a:r>
              <a:rPr lang="fr-CA" b="1" dirty="0"/>
              <a:t>Mise en situation n</a:t>
            </a:r>
            <a:r>
              <a:rPr lang="fr-CA" b="1" baseline="30000" dirty="0"/>
              <a:t>o</a:t>
            </a:r>
            <a:r>
              <a:rPr lang="fr-CA" b="1" dirty="0"/>
              <a:t> 1 :</a:t>
            </a:r>
            <a:endParaRPr lang="fr-CA" b="1" dirty="0">
              <a:cs typeface="Calibri"/>
            </a:endParaRPr>
          </a:p>
          <a:p>
            <a:pPr marL="171450" indent="-171450">
              <a:buFont typeface="Calibri" panose="020F0502020204030204" pitchFamily="34" charset="0"/>
              <a:buChar char="-"/>
            </a:pPr>
            <a:r>
              <a:rPr lang="fr-CA" dirty="0"/>
              <a:t>Faire l’hygiène complète de M</a:t>
            </a:r>
            <a:r>
              <a:rPr lang="fr-CA" baseline="30000" dirty="0"/>
              <a:t>me</a:t>
            </a:r>
            <a:r>
              <a:rPr lang="fr-CA" dirty="0"/>
              <a:t> T. au lit.</a:t>
            </a:r>
            <a:endParaRPr lang="fr-CA" dirty="0">
              <a:cs typeface="Calibri"/>
            </a:endParaRPr>
          </a:p>
          <a:p>
            <a:pPr marL="171450" indent="-171450">
              <a:buFont typeface="Calibri" panose="020F0502020204030204" pitchFamily="34" charset="0"/>
              <a:buChar char="-"/>
            </a:pPr>
            <a:r>
              <a:rPr lang="fr-CA" dirty="0"/>
              <a:t>M</a:t>
            </a:r>
            <a:r>
              <a:rPr lang="fr-CA" baseline="30000" dirty="0"/>
              <a:t>me</a:t>
            </a:r>
            <a:r>
              <a:rPr lang="fr-CA" dirty="0"/>
              <a:t> T. est une dame en fin de vie. Elle pèse 45 kg et elle est souffrante. Elle ne peut pas participer à son soin d’hygiène.</a:t>
            </a:r>
            <a:endParaRPr lang="fr-CA" dirty="0">
              <a:cs typeface="Calibri"/>
            </a:endParaRPr>
          </a:p>
          <a:p>
            <a:pPr marL="171450" indent="-171450">
              <a:buFont typeface="Calibri" panose="020F0502020204030204" pitchFamily="34" charset="0"/>
              <a:buChar char="-"/>
            </a:pPr>
            <a:r>
              <a:rPr lang="fr-CA" dirty="0"/>
              <a:t>Elle doit être lavée en entier </a:t>
            </a:r>
            <a:r>
              <a:rPr lang="fr-CA" b="0" dirty="0"/>
              <a:t>(corps, parties génitales, cheveux, etc.), </a:t>
            </a:r>
            <a:r>
              <a:rPr lang="fr-CA" dirty="0"/>
              <a:t>séchée et habillée.</a:t>
            </a:r>
            <a:endParaRPr lang="fr-CA" dirty="0">
              <a:cs typeface="Calibri"/>
            </a:endParaRPr>
          </a:p>
          <a:p>
            <a:pPr marL="171450" indent="-171450">
              <a:buFont typeface="Calibri" panose="020F0502020204030204" pitchFamily="34" charset="0"/>
              <a:buChar char="-"/>
            </a:pPr>
            <a:r>
              <a:rPr lang="fr-CA" dirty="0"/>
              <a:t>Elle est dans une chambre d’hôpital avec lit électrique.</a:t>
            </a:r>
            <a:endParaRPr lang="fr-CA" dirty="0">
              <a:cs typeface="Calibri"/>
            </a:endParaRPr>
          </a:p>
          <a:p>
            <a:pPr marL="0" indent="0">
              <a:buFontTx/>
              <a:buNone/>
            </a:pPr>
            <a:endParaRPr lang="fr-CA" dirty="0"/>
          </a:p>
          <a:p>
            <a:pPr marL="0" indent="0">
              <a:buFontTx/>
              <a:buNone/>
            </a:pPr>
            <a:r>
              <a:rPr lang="fr-CA" b="1" dirty="0"/>
              <a:t>Mise en situation n</a:t>
            </a:r>
            <a:r>
              <a:rPr lang="fr-CA" b="1" baseline="30000" dirty="0"/>
              <a:t>o</a:t>
            </a:r>
            <a:r>
              <a:rPr lang="fr-CA" b="1" dirty="0"/>
              <a:t> 2 :</a:t>
            </a:r>
            <a:endParaRPr lang="fr-CA" b="1" dirty="0">
              <a:cs typeface="Calibri"/>
            </a:endParaRPr>
          </a:p>
          <a:p>
            <a:pPr marL="171450" indent="-171450">
              <a:buFont typeface="Calibri" panose="020F0502020204030204" pitchFamily="34" charset="0"/>
              <a:buChar char="-"/>
            </a:pPr>
            <a:r>
              <a:rPr lang="fr-CA" dirty="0"/>
              <a:t>Faire la toilette complète de M. V. au lit.</a:t>
            </a:r>
            <a:endParaRPr lang="fr-CA" dirty="0">
              <a:cs typeface="Calibri"/>
            </a:endParaRPr>
          </a:p>
          <a:p>
            <a:pPr marL="171450" indent="-171450">
              <a:buFont typeface="Calibri" panose="020F0502020204030204" pitchFamily="34" charset="0"/>
              <a:buChar char="-"/>
            </a:pPr>
            <a:r>
              <a:rPr lang="fr-CA" dirty="0"/>
              <a:t>M. V. est un homme de 50 ans qui vient de subir une chirurgie cardiaque. Il est autonome, mais n’est pas encore autorisé à se lever ni à forcer. </a:t>
            </a:r>
            <a:endParaRPr lang="fr-CA" dirty="0">
              <a:cs typeface="Calibri"/>
            </a:endParaRPr>
          </a:p>
          <a:p>
            <a:pPr marL="171450" indent="-171450">
              <a:buFont typeface="Calibri" panose="020F0502020204030204" pitchFamily="34" charset="0"/>
              <a:buChar char="-"/>
            </a:pPr>
            <a:r>
              <a:rPr lang="fr-CA" dirty="0"/>
              <a:t>Il doit être lavé en entier </a:t>
            </a:r>
            <a:r>
              <a:rPr lang="fr-CA" b="0" dirty="0"/>
              <a:t>(corps, parties génitales, cheveux, etc.), </a:t>
            </a:r>
            <a:r>
              <a:rPr lang="fr-CA" dirty="0"/>
              <a:t>séché, rasé et habillé.</a:t>
            </a:r>
            <a:endParaRPr lang="fr-CA" dirty="0">
              <a:cs typeface="Calibri"/>
            </a:endParaRPr>
          </a:p>
          <a:p>
            <a:pPr marL="171450" indent="-171450">
              <a:buFont typeface="Calibri" panose="020F0502020204030204" pitchFamily="34" charset="0"/>
              <a:buChar char="-"/>
            </a:pPr>
            <a:r>
              <a:rPr lang="fr-CA" dirty="0"/>
              <a:t>Il est dans une chambre d’hôpital, avec lit électrique.</a:t>
            </a:r>
            <a:endParaRPr lang="fr-CA" dirty="0">
              <a:cs typeface="Calibri"/>
            </a:endParaRPr>
          </a:p>
          <a:p>
            <a:pPr marL="0" indent="0">
              <a:buFontTx/>
              <a:buNone/>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Mise en situation n</a:t>
            </a:r>
            <a:r>
              <a:rPr lang="fr-CA" b="1" baseline="30000" dirty="0"/>
              <a:t>o</a:t>
            </a:r>
            <a:r>
              <a:rPr lang="fr-CA" b="1" dirty="0"/>
              <a:t> 3 :</a:t>
            </a:r>
            <a:endParaRPr lang="fr-CA" b="1"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b="0" dirty="0"/>
              <a:t>Transférer M</a:t>
            </a:r>
            <a:r>
              <a:rPr lang="fr-CA" b="0" baseline="30000" dirty="0"/>
              <a:t>me</a:t>
            </a:r>
            <a:r>
              <a:rPr lang="fr-CA" b="0" dirty="0"/>
              <a:t> S. à la civière-douche et faire sa toilette complète.</a:t>
            </a:r>
            <a:endParaRPr lang="fr-CA" b="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b="0" dirty="0"/>
              <a:t>M</a:t>
            </a:r>
            <a:r>
              <a:rPr lang="fr-CA" b="0" baseline="30000" dirty="0"/>
              <a:t>me</a:t>
            </a:r>
            <a:r>
              <a:rPr lang="fr-CA" b="0" dirty="0"/>
              <a:t> S. est une dame de 82 ans, grabataire, qui présente des contractures aux membres supérieurs et inférieurs.</a:t>
            </a:r>
            <a:endParaRPr lang="fr-CA" b="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b="0" dirty="0"/>
              <a:t>Elle doit être transférée de son lit à la civière-douche, lavée en entier (corps, parties génitales, cheveux, etc.), séchée et habillée.</a:t>
            </a:r>
            <a:endParaRPr lang="fr-CA" b="0" dirty="0">
              <a:cs typeface="Calibri"/>
            </a:endParaRPr>
          </a:p>
          <a:p>
            <a:pPr marL="171450" indent="-171450">
              <a:buFont typeface="Calibri" panose="020F0502020204030204" pitchFamily="34" charset="0"/>
              <a:buChar char="-"/>
              <a:defRPr/>
            </a:pPr>
            <a:r>
              <a:rPr lang="fr-CA" b="0" dirty="0"/>
              <a:t>À la fin du soin, elle doit être transférée dans son fauteuil gériatrique.</a:t>
            </a:r>
            <a:r>
              <a:rPr lang="fr-CA" dirty="0"/>
              <a:t> </a:t>
            </a:r>
            <a:endParaRPr lang="fr-CA"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Mise en situation n</a:t>
            </a:r>
            <a:r>
              <a:rPr lang="fr-CA" b="1" baseline="30000" dirty="0"/>
              <a:t>o</a:t>
            </a:r>
            <a:r>
              <a:rPr lang="fr-CA" b="1" dirty="0"/>
              <a:t> 4 :</a:t>
            </a:r>
            <a:endParaRPr lang="fr-CA" b="1"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b="0" dirty="0"/>
              <a:t>Transférer M. R. à la baignoire afin de lui donner un bain complet.</a:t>
            </a:r>
            <a:endParaRPr lang="fr-CA" b="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b="0" dirty="0"/>
              <a:t>M. R. est un homme de 76 ans qui souffre de la maladie de Parkinson.</a:t>
            </a:r>
            <a:endParaRPr lang="fr-CA" b="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b="0" dirty="0"/>
              <a:t>Il peut se tenir sur ses jambes quelques secondes et faire 1 ou 2 pas. Il comprend les consignes.</a:t>
            </a:r>
            <a:endParaRPr lang="fr-CA" b="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b="0" dirty="0"/>
              <a:t>La salle de bain est minuscule et comporte une baignoire, un lavabo avec vanité et une toilette.</a:t>
            </a:r>
            <a:endParaRPr lang="fr-CA" b="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b="0" dirty="0"/>
              <a:t>M. S doit être lavé en entier (corps, parties génitales, cheveux, etc.).</a:t>
            </a:r>
            <a:endParaRPr lang="fr-CA"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pPr marL="0" indent="0">
              <a:buFontTx/>
              <a:buNone/>
            </a:pPr>
            <a:r>
              <a:rPr lang="fr-CA" dirty="0"/>
              <a:t>Vous pouvez créer d’autres mises en situation, selon les besoins de vos participants, par exemple </a:t>
            </a:r>
            <a:endParaRPr lang="fr-CA" dirty="0">
              <a:cs typeface="Calibri"/>
            </a:endParaRPr>
          </a:p>
          <a:p>
            <a:pPr marL="171450" indent="-171450">
              <a:buFontTx/>
              <a:buChar char="-"/>
            </a:pPr>
            <a:r>
              <a:rPr lang="fr-CA" dirty="0"/>
              <a:t>Avec une personne obèse</a:t>
            </a:r>
          </a:p>
          <a:p>
            <a:pPr marL="171450" indent="-171450">
              <a:buFontTx/>
              <a:buChar char="-"/>
            </a:pPr>
            <a:r>
              <a:rPr lang="fr-CA" dirty="0"/>
              <a:t>Installer des bas de contention</a:t>
            </a:r>
            <a:endParaRPr lang="fr-CA" dirty="0">
              <a:cs typeface="Calibri"/>
            </a:endParaRPr>
          </a:p>
          <a:p>
            <a:pPr marL="171450" indent="-171450">
              <a:buFontTx/>
              <a:buChar char="-"/>
            </a:pPr>
            <a:r>
              <a:rPr lang="fr-CA" dirty="0"/>
              <a:t>Faire des soins de pieds</a:t>
            </a:r>
            <a:endParaRPr lang="fr-CA" dirty="0">
              <a:cs typeface="Calibri"/>
            </a:endParaRPr>
          </a:p>
          <a:p>
            <a:pPr marL="171450" indent="-171450">
              <a:buFontTx/>
              <a:buChar char="-"/>
            </a:pPr>
            <a:r>
              <a:rPr lang="fr-CA" dirty="0"/>
              <a:t>Installer ou retirer une toile au fauteuil roulant</a:t>
            </a:r>
          </a:p>
          <a:p>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144</a:t>
            </a:fld>
            <a:endParaRPr lang="fr-CA"/>
          </a:p>
        </p:txBody>
      </p:sp>
    </p:spTree>
    <p:extLst>
      <p:ext uri="{BB962C8B-B14F-4D97-AF65-F5344CB8AC3E}">
        <p14:creationId xmlns:p14="http://schemas.microsoft.com/office/powerpoint/2010/main" val="183133847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À partir des réponses données, faire ressortir les stratégies qui permettent de réduire les risques de TMS et faire des liens avec le contenu des diapos vues précédemment (diapos 139 à 142).</a:t>
            </a:r>
          </a:p>
          <a:p>
            <a:endParaRPr lang="fr-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Pour trouver des trucs du métier, consulter ces documents disponibles ici : </a:t>
            </a:r>
            <a:r>
              <a:rPr lang="fr-CA" sz="1200" b="0" u="sng" dirty="0">
                <a:solidFill>
                  <a:srgbClr val="0563C1"/>
                </a:solidFill>
                <a:effectLst/>
                <a:latin typeface="Calibri" panose="020F0502020204030204" pitchFamily="34" charset="0"/>
                <a:ea typeface="Calibri" panose="020F0502020204030204" pitchFamily="34" charset="0"/>
                <a:hlinkClick r:id="rId3"/>
              </a:rPr>
              <a:t>http://asstsas.qc.ca/dossiers-thematiques/outils-du-moniteur-pdsp</a:t>
            </a:r>
            <a:r>
              <a:rPr lang="fr-CA" b="0" dirty="0"/>
              <a:t> </a:t>
            </a:r>
          </a:p>
          <a:p>
            <a:pPr marL="171450" indent="-171450">
              <a:buFontTx/>
              <a:buChar char="-"/>
            </a:pPr>
            <a:r>
              <a:rPr lang="fr-CA" b="0" dirty="0"/>
              <a:t>Soins aux personnes obèses (et webinaires)</a:t>
            </a:r>
          </a:p>
          <a:p>
            <a:pPr marL="171450" indent="-171450">
              <a:buFontTx/>
              <a:buChar char="-"/>
            </a:pPr>
            <a:r>
              <a:rPr lang="fr-CA" b="0" dirty="0"/>
              <a:t>Comment donner des soins aux personnes obèses de façon sécuritaire pour tous</a:t>
            </a:r>
          </a:p>
          <a:p>
            <a:pPr marL="171450" indent="-171450">
              <a:buFontTx/>
              <a:buChar char="-"/>
            </a:pPr>
            <a:r>
              <a:rPr lang="fr-CA" b="0" dirty="0"/>
              <a:t>Répertoire d’équipements pour personnes obèses</a:t>
            </a:r>
          </a:p>
          <a:p>
            <a:pPr marL="171450" indent="-171450">
              <a:buFontTx/>
              <a:buChar char="-"/>
            </a:pPr>
            <a:r>
              <a:rPr lang="fr-CA" b="0" dirty="0"/>
              <a:t>Répertoire des équipements pour les soins à domicile</a:t>
            </a:r>
          </a:p>
          <a:p>
            <a:pPr marL="171450" indent="-171450">
              <a:buFontTx/>
              <a:buChar char="-"/>
            </a:pPr>
            <a:r>
              <a:rPr lang="fr-CA" b="0" dirty="0"/>
              <a:t>Posture sécuritaire à domicile et autonomie des personnes</a:t>
            </a:r>
          </a:p>
          <a:p>
            <a:pPr marL="171450" indent="-171450">
              <a:buFontTx/>
              <a:buChar char="-"/>
            </a:pPr>
            <a:r>
              <a:rPr lang="fr-CA" b="0" dirty="0"/>
              <a:t>Organisation de la chambre pour les soins à domicile</a:t>
            </a:r>
          </a:p>
          <a:p>
            <a:pPr marL="171450" indent="-171450">
              <a:buFontTx/>
              <a:buChar char="-"/>
            </a:pPr>
            <a:r>
              <a:rPr lang="fr-CA" b="0" dirty="0"/>
              <a:t>Organisation de la salle de bain pour les soins à domicile</a:t>
            </a:r>
          </a:p>
          <a:p>
            <a:pPr marL="171450" indent="-171450">
              <a:buFontTx/>
              <a:buChar char="-"/>
            </a:pPr>
            <a:r>
              <a:rPr lang="fr-CA" b="0" dirty="0"/>
              <a:t>Lève-personne sur rail au plafond</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145</a:t>
            </a:fld>
            <a:endParaRPr lang="fr-CA"/>
          </a:p>
        </p:txBody>
      </p:sp>
    </p:spTree>
    <p:extLst>
      <p:ext uri="{BB962C8B-B14F-4D97-AF65-F5344CB8AC3E}">
        <p14:creationId xmlns:p14="http://schemas.microsoft.com/office/powerpoint/2010/main" val="136262984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Présenter les pratiques organisationnelles</a:t>
            </a:r>
            <a:r>
              <a:rPr lang="fr-CA" baseline="0" dirty="0"/>
              <a:t> locales. Par exemple </a:t>
            </a:r>
          </a:p>
          <a:p>
            <a:pPr marL="171450" indent="-171450">
              <a:buFontTx/>
              <a:buChar char="-"/>
            </a:pPr>
            <a:r>
              <a:rPr lang="fr-CA" baseline="0" dirty="0"/>
              <a:t>Où trouver les équipements de déplacement ?</a:t>
            </a:r>
          </a:p>
          <a:p>
            <a:pPr marL="171450" indent="-171450">
              <a:buFontTx/>
              <a:buChar char="-"/>
            </a:pPr>
            <a:r>
              <a:rPr lang="fr-CA" baseline="0" dirty="0"/>
              <a:t>Où trouver les informations sur la personne avant de la déplacer ?</a:t>
            </a:r>
          </a:p>
          <a:p>
            <a:pPr marL="171450" indent="-171450">
              <a:buFontTx/>
              <a:buChar char="-"/>
            </a:pPr>
            <a:r>
              <a:rPr lang="fr-CA" baseline="0" dirty="0"/>
              <a:t>Où trouver et comment remplir un formulaire de déclaration de situation dangereuse ?</a:t>
            </a:r>
          </a:p>
          <a:p>
            <a:pPr marL="171450" indent="-171450">
              <a:buFontTx/>
              <a:buChar char="-"/>
            </a:pPr>
            <a:r>
              <a:rPr lang="fr-CA" baseline="0" dirty="0"/>
              <a:t>À qui s’adresser en présence d’équipement défectueux ou manquant ?</a:t>
            </a:r>
          </a:p>
          <a:p>
            <a:pPr marL="171450" indent="-171450">
              <a:buFontTx/>
              <a:buChar char="-"/>
            </a:pPr>
            <a:r>
              <a:rPr lang="fr-CA" baseline="0" dirty="0"/>
              <a:t>Comment obtenir une évaluation/réévaluation par un professionnel de la réadaptation pour une personne qui ne parvient plus à faire le déplacement comme prescrit ?</a:t>
            </a:r>
          </a:p>
          <a:p>
            <a:pPr marL="171450" indent="-171450">
              <a:buFontTx/>
              <a:buChar char="-"/>
            </a:pPr>
            <a:r>
              <a:rPr lang="fr-CA" baseline="0" dirty="0"/>
              <a:t>Que doit-on faire suite à un incident ou accident en lien avec le déplacement d’une personne ?</a:t>
            </a:r>
          </a:p>
          <a:p>
            <a:pPr marL="171450" indent="-171450">
              <a:buFontTx/>
              <a:buChar char="-"/>
            </a:pPr>
            <a:r>
              <a:rPr lang="fr-CA" dirty="0"/>
              <a:t>Etc.</a:t>
            </a:r>
            <a:endParaRPr lang="fr-CA" sz="1200" kern="1200" baseline="0" dirty="0">
              <a:solidFill>
                <a:schemeClr val="tx1"/>
              </a:solidFill>
              <a:latin typeface="+mn-lt"/>
              <a:ea typeface="+mn-ea"/>
              <a:cs typeface="+mn-cs"/>
            </a:endParaRPr>
          </a:p>
          <a:p>
            <a:pPr marL="0" indent="0">
              <a:buFontTx/>
              <a:buNone/>
            </a:pPr>
            <a:endParaRPr lang="fr-CA" baseline="0" dirty="0"/>
          </a:p>
          <a:p>
            <a:pPr marL="0" indent="0">
              <a:buFontTx/>
              <a:buNone/>
            </a:pPr>
            <a:r>
              <a:rPr lang="fr-CA" baseline="0" dirty="0"/>
              <a:t>Si vous enseignez à des gens qui ne sont pas encore en milieu de travail, vous pouvez quand même les faire réfléchir aux bonnes pratiques en matière de SST </a:t>
            </a:r>
          </a:p>
          <a:p>
            <a:pPr marL="171450" indent="-171450">
              <a:buFontTx/>
              <a:buChar char="-"/>
            </a:pPr>
            <a:r>
              <a:rPr lang="fr-CA" baseline="0" dirty="0"/>
              <a:t>Quand doit-on informer la personne responsable en cas de situation dangereuse, de bris ou de manque d’équipement ?</a:t>
            </a:r>
          </a:p>
          <a:p>
            <a:pPr marL="171450" indent="-171450">
              <a:buFontTx/>
              <a:buChar char="-"/>
            </a:pPr>
            <a:r>
              <a:rPr lang="fr-CA" baseline="0" dirty="0"/>
              <a:t>Importance de partager vos bons trucs et méthodes efficaces pour déplacer une personne.</a:t>
            </a:r>
          </a:p>
          <a:p>
            <a:pPr marL="171450" indent="-171450">
              <a:buFontTx/>
              <a:buChar char="-"/>
            </a:pPr>
            <a:r>
              <a:rPr lang="fr-CA" baseline="0" dirty="0"/>
              <a:t>Importance du travail d’équipe.</a:t>
            </a:r>
          </a:p>
          <a:p>
            <a:pPr marL="171450" indent="-171450">
              <a:buFontTx/>
              <a:buChar char="-"/>
            </a:pPr>
            <a:r>
              <a:rPr lang="fr-CA" baseline="0" dirty="0"/>
              <a:t>Etc.</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147</a:t>
            </a:fld>
            <a:endParaRPr lang="fr-CA"/>
          </a:p>
        </p:txBody>
      </p:sp>
    </p:spTree>
    <p:extLst>
      <p:ext uri="{BB962C8B-B14F-4D97-AF65-F5344CB8AC3E}">
        <p14:creationId xmlns:p14="http://schemas.microsoft.com/office/powerpoint/2010/main" val="3570179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Présenter brièvement le contenu de l’affiche. </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15</a:t>
            </a:fld>
            <a:endParaRPr lang="fr-CA"/>
          </a:p>
        </p:txBody>
      </p:sp>
    </p:spTree>
    <p:extLst>
      <p:ext uri="{BB962C8B-B14F-4D97-AF65-F5344CB8AC3E}">
        <p14:creationId xmlns:p14="http://schemas.microsoft.com/office/powerpoint/2010/main" val="277807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Présenter brièvement le contenu de l’affiche. </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16</a:t>
            </a:fld>
            <a:endParaRPr lang="fr-CA"/>
          </a:p>
        </p:txBody>
      </p:sp>
    </p:spTree>
    <p:extLst>
      <p:ext uri="{BB962C8B-B14F-4D97-AF65-F5344CB8AC3E}">
        <p14:creationId xmlns:p14="http://schemas.microsoft.com/office/powerpoint/2010/main" val="653514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Présenter brièvement le contenu de l’affiche. </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17</a:t>
            </a:fld>
            <a:endParaRPr lang="fr-CA"/>
          </a:p>
        </p:txBody>
      </p:sp>
    </p:spTree>
    <p:extLst>
      <p:ext uri="{BB962C8B-B14F-4D97-AF65-F5344CB8AC3E}">
        <p14:creationId xmlns:p14="http://schemas.microsoft.com/office/powerpoint/2010/main" val="805784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Présenter brièvement le contenu de l’affiche. </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18</a:t>
            </a:fld>
            <a:endParaRPr lang="fr-CA"/>
          </a:p>
        </p:txBody>
      </p:sp>
    </p:spTree>
    <p:extLst>
      <p:ext uri="{BB962C8B-B14F-4D97-AF65-F5344CB8AC3E}">
        <p14:creationId xmlns:p14="http://schemas.microsoft.com/office/powerpoint/2010/main" val="3169572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Parcourir brièvement le contenu de l’affiche.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Passez aux diapos suivantes pour mettre de l’emphase sur les stratégies pour utiliser le poids du corps et les muscles des cuisses (c.-à-d. les mouvements du soignant) en les démontrant rapidement.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À ce stade-ci, vous n’avez pas à faire pratiquer les participants. L’objectif est seulement de leur rafraîchir la mémoire sur ce qu’ils ont vu dans la formation en ligne. </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19</a:t>
            </a:fld>
            <a:endParaRPr lang="fr-CA"/>
          </a:p>
        </p:txBody>
      </p:sp>
    </p:spTree>
    <p:extLst>
      <p:ext uri="{BB962C8B-B14F-4D97-AF65-F5344CB8AC3E}">
        <p14:creationId xmlns:p14="http://schemas.microsoft.com/office/powerpoint/2010/main" val="1148728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Inviter les participants à</a:t>
            </a:r>
            <a:r>
              <a:rPr lang="fr-CA" baseline="0" dirty="0"/>
              <a:t> tenter de se tourner, comme demandé. </a:t>
            </a:r>
          </a:p>
          <a:p>
            <a:endParaRPr lang="fr-CA" baseline="0" dirty="0"/>
          </a:p>
          <a:p>
            <a:r>
              <a:rPr lang="fr-CA" b="1" baseline="0" dirty="0"/>
              <a:t>Noter qu’à partir d’ici, on ne présente plus le continuum d’assistance à la personne. Vos participants l’ont vu à maintes reprises depuis le début de la pratique. Vous pouvez continuer sans revenir constamment sur ces notions. Toutefois, nous vous encourageons à faire référence au continuum d’assistance à la personne aussi souvent que possible, quand la situation s’y prête. </a:t>
            </a:r>
            <a:endParaRPr lang="fr-CA" b="1"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2</a:t>
            </a:fld>
            <a:endParaRPr lang="fr-CA"/>
          </a:p>
        </p:txBody>
      </p:sp>
    </p:spTree>
    <p:extLst>
      <p:ext uri="{BB962C8B-B14F-4D97-AF65-F5344CB8AC3E}">
        <p14:creationId xmlns:p14="http://schemas.microsoft.com/office/powerpoint/2010/main" val="2148340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Démontrer rapidement le transfert de poids latéral </a:t>
            </a:r>
            <a:r>
              <a:rPr lang="fr-CA" b="1" dirty="0"/>
              <a:t>(réf. : Guide du moniteur, annexe H, page 41)</a:t>
            </a:r>
            <a:r>
              <a:rPr lang="fr-CA" b="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fr-CA" b="0" dirty="0"/>
              <a:t>Ne pas faire pratiquer. </a:t>
            </a:r>
            <a:endParaRPr lang="fr-CA" b="0" dirty="0">
              <a:solidFill>
                <a:srgbClr val="FF0000"/>
              </a:solidFill>
            </a:endParaRP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20</a:t>
            </a:fld>
            <a:endParaRPr lang="fr-CA"/>
          </a:p>
        </p:txBody>
      </p:sp>
    </p:spTree>
    <p:extLst>
      <p:ext uri="{BB962C8B-B14F-4D97-AF65-F5344CB8AC3E}">
        <p14:creationId xmlns:p14="http://schemas.microsoft.com/office/powerpoint/2010/main" val="3451461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Démontrer rapidement le transfert de poids avant-arrière </a:t>
            </a:r>
            <a:r>
              <a:rPr lang="fr-CA" b="1" dirty="0"/>
              <a:t>(réf. : Guide du moniteur, annexe H, page 43)</a:t>
            </a:r>
            <a:r>
              <a:rPr lang="fr-CA" b="0" dirty="0"/>
              <a:t>.</a:t>
            </a:r>
            <a:endParaRPr lang="fr-CA" dirty="0"/>
          </a:p>
          <a:p>
            <a:pPr marL="0" marR="0" indent="0" algn="l" defTabSz="914400" rtl="0" eaLnBrk="1" fontAlgn="auto" latinLnBrk="0" hangingPunct="1">
              <a:lnSpc>
                <a:spcPct val="100000"/>
              </a:lnSpc>
              <a:spcBef>
                <a:spcPts val="0"/>
              </a:spcBef>
              <a:spcAft>
                <a:spcPts val="0"/>
              </a:spcAft>
              <a:buClrTx/>
              <a:buSzTx/>
              <a:buFontTx/>
              <a:buNone/>
              <a:tabLst/>
              <a:defRPr/>
            </a:pPr>
            <a:r>
              <a:rPr lang="fr-CA" b="0" dirty="0"/>
              <a:t>Ne pas faire pratiquer. </a:t>
            </a:r>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21</a:t>
            </a:fld>
            <a:endParaRPr lang="fr-CA"/>
          </a:p>
        </p:txBody>
      </p:sp>
    </p:spTree>
    <p:extLst>
      <p:ext uri="{BB962C8B-B14F-4D97-AF65-F5344CB8AC3E}">
        <p14:creationId xmlns:p14="http://schemas.microsoft.com/office/powerpoint/2010/main" val="2533316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chemeClr val="tx1"/>
                </a:solidFill>
              </a:rPr>
              <a:t>Démontrer rapidement le contrepoids en vous </a:t>
            </a:r>
            <a:r>
              <a:rPr lang="fr-CA" sz="1200" baseline="0" dirty="0">
                <a:solidFill>
                  <a:schemeClr val="tx1"/>
                </a:solidFill>
              </a:rPr>
              <a:t>tenant à un objet fixe </a:t>
            </a:r>
            <a:r>
              <a:rPr lang="fr-CA" sz="1200" b="1" dirty="0">
                <a:solidFill>
                  <a:schemeClr val="tx1"/>
                </a:solidFill>
              </a:rPr>
              <a:t>(réf. : Guide du moniteur, annexe H, page 45)</a:t>
            </a:r>
            <a:r>
              <a:rPr lang="fr-CA" sz="1200" b="0" dirty="0">
                <a:solidFill>
                  <a:schemeClr val="tx1"/>
                </a:solidFill>
              </a:rPr>
              <a:t>.</a:t>
            </a:r>
            <a:endParaRPr lang="fr-CA"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baseline="0" dirty="0">
                <a:solidFill>
                  <a:schemeClr val="tx1"/>
                </a:solidFill>
              </a:rPr>
              <a:t>Attention, les pieds doivent être décalés pour éviter la chute vers l’arrière si jamais la prise venait à céder.</a:t>
            </a:r>
            <a:endParaRPr lang="fr-CA" sz="1200" b="0"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b="0" dirty="0"/>
          </a:p>
          <a:p>
            <a:pPr marL="0" marR="0" indent="0" algn="l" defTabSz="914400" rtl="0" eaLnBrk="1" fontAlgn="auto" latinLnBrk="0" hangingPunct="1">
              <a:lnSpc>
                <a:spcPct val="100000"/>
              </a:lnSpc>
              <a:spcBef>
                <a:spcPts val="0"/>
              </a:spcBef>
              <a:spcAft>
                <a:spcPts val="0"/>
              </a:spcAft>
              <a:buClrTx/>
              <a:buSzTx/>
              <a:buFontTx/>
              <a:buNone/>
              <a:tabLst/>
              <a:defRPr/>
            </a:pPr>
            <a:r>
              <a:rPr lang="fr-CA" b="0" dirty="0"/>
              <a:t>Ne pas faire pratiquer. </a:t>
            </a:r>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22</a:t>
            </a:fld>
            <a:endParaRPr lang="fr-CA"/>
          </a:p>
        </p:txBody>
      </p:sp>
    </p:spTree>
    <p:extLst>
      <p:ext uri="{BB962C8B-B14F-4D97-AF65-F5344CB8AC3E}">
        <p14:creationId xmlns:p14="http://schemas.microsoft.com/office/powerpoint/2010/main" val="2364280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Contenu facultatif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Expliquer que le transfert de poids latéral peut aussi s’effectuer avec un tabouret à roulettes.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Si pertinent pour vos participants, démontrer rapidement le mouvement avec le tabouret à roulettes</a:t>
            </a:r>
            <a:r>
              <a:rPr lang="fr-CA" b="1" dirty="0"/>
              <a:t> (réf. : Guide du moniteur, annexe H, page 41)</a:t>
            </a:r>
            <a:r>
              <a:rPr lang="fr-CA" b="0" dirty="0"/>
              <a:t>.</a:t>
            </a:r>
            <a:endParaRPr lang="fr-CA" b="1"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23</a:t>
            </a:fld>
            <a:endParaRPr lang="fr-CA"/>
          </a:p>
        </p:txBody>
      </p:sp>
    </p:spTree>
    <p:extLst>
      <p:ext uri="{BB962C8B-B14F-4D97-AF65-F5344CB8AC3E}">
        <p14:creationId xmlns:p14="http://schemas.microsoft.com/office/powerpoint/2010/main" val="425793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Contenu facultatif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Expliquer que le transfert de poids avant-arrière peut aussi s’effectuer avec le tabouret à roulettes.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Si pertinent pour vos participants, démontrer rapidement le mouvement avec le tabouret à roulettes</a:t>
            </a:r>
            <a:r>
              <a:rPr lang="fr-CA" b="1" dirty="0"/>
              <a:t> (réf. : Guide du moniteur, annexe H, page 43)</a:t>
            </a:r>
            <a:r>
              <a:rPr lang="fr-CA" b="0" dirty="0"/>
              <a:t>.</a:t>
            </a:r>
            <a:endParaRPr lang="fr-CA" b="1"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24</a:t>
            </a:fld>
            <a:endParaRPr lang="fr-CA"/>
          </a:p>
        </p:txBody>
      </p:sp>
    </p:spTree>
    <p:extLst>
      <p:ext uri="{BB962C8B-B14F-4D97-AF65-F5344CB8AC3E}">
        <p14:creationId xmlns:p14="http://schemas.microsoft.com/office/powerpoint/2010/main" val="463296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Contenu facultatif</a:t>
            </a:r>
            <a:endParaRPr lang="fr-CA" dirty="0"/>
          </a:p>
          <a:p>
            <a:r>
              <a:rPr lang="fr-CA" dirty="0"/>
              <a:t>Cette affiche peut-être présentée lors d’une</a:t>
            </a:r>
            <a:r>
              <a:rPr lang="fr-CA" baseline="0" dirty="0"/>
              <a:t> formation donnée à un groupe de professionnels de la réadaptation ou des soins infirmiers.</a:t>
            </a:r>
          </a:p>
          <a:p>
            <a:endParaRPr lang="fr-CA" baseline="0" dirty="0"/>
          </a:p>
          <a:p>
            <a:r>
              <a:rPr lang="fr-CA" baseline="0" dirty="0"/>
              <a:t>Elle met en évidence que les professionnels qui prescrivent les méthodes de soins suivent la même démarche que les soignants lors de la démarche « ici et maintenant ».</a:t>
            </a:r>
          </a:p>
          <a:p>
            <a:endParaRPr lang="fr-CA" baseline="0" dirty="0"/>
          </a:p>
          <a:p>
            <a:r>
              <a:rPr lang="fr-CA" baseline="0" dirty="0"/>
              <a:t>Au lieu de </a:t>
            </a:r>
            <a:r>
              <a:rPr lang="fr-CA" b="1" baseline="0" dirty="0"/>
              <a:t>recueillir les informations sur la situation de travail</a:t>
            </a:r>
            <a:r>
              <a:rPr lang="fr-CA" baseline="0" dirty="0"/>
              <a:t>, les prescripteurs </a:t>
            </a:r>
            <a:r>
              <a:rPr lang="fr-CA" b="1" baseline="0" dirty="0"/>
              <a:t>évaluent</a:t>
            </a:r>
            <a:r>
              <a:rPr lang="fr-CA" b="0" baseline="0" dirty="0"/>
              <a:t> la personne et l’ensemble de la situation de travail.</a:t>
            </a:r>
          </a:p>
          <a:p>
            <a:endParaRPr lang="fr-CA" b="0" baseline="0" dirty="0"/>
          </a:p>
          <a:p>
            <a:r>
              <a:rPr lang="fr-CA" b="0" baseline="0" dirty="0"/>
              <a:t>Leur analyse permet ensuite de </a:t>
            </a:r>
            <a:r>
              <a:rPr lang="fr-CA" b="1" baseline="0" dirty="0"/>
              <a:t>décider </a:t>
            </a:r>
            <a:r>
              <a:rPr lang="fr-CA" b="0" baseline="0" dirty="0"/>
              <a:t>de la méthode de soin en tenant compte des besoins de la personne, certes, </a:t>
            </a:r>
            <a:r>
              <a:rPr lang="fr-CA" b="1" baseline="0" dirty="0"/>
              <a:t>mais aussi des meilleures pratiques de SST.</a:t>
            </a:r>
          </a:p>
          <a:p>
            <a:endParaRPr lang="fr-CA" b="1" baseline="0" dirty="0"/>
          </a:p>
          <a:p>
            <a:r>
              <a:rPr lang="fr-CA" b="0" baseline="0" dirty="0"/>
              <a:t>Ceci permet de prescrire des méthodes de soins qui sont compatibles avec les PDSP afin de ne pas mettre à risque les soignants qui effectueront le soin.</a:t>
            </a:r>
          </a:p>
          <a:p>
            <a:endParaRPr lang="fr-CA" b="0" baseline="0" dirty="0"/>
          </a:p>
          <a:p>
            <a:r>
              <a:rPr lang="fr-CA" b="0" baseline="0" dirty="0"/>
              <a:t>Noter que la méthode prescrite est </a:t>
            </a:r>
            <a:r>
              <a:rPr lang="fr-CA" b="1" baseline="0" dirty="0"/>
              <a:t>la tâche </a:t>
            </a:r>
            <a:r>
              <a:rPr lang="fr-CA" b="0" baseline="0" dirty="0"/>
              <a:t>que devra exécuter le soignant, lors de la démarche « ici et maintenant ».</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25</a:t>
            </a:fld>
            <a:endParaRPr lang="fr-CA"/>
          </a:p>
        </p:txBody>
      </p:sp>
    </p:spTree>
    <p:extLst>
      <p:ext uri="{BB962C8B-B14F-4D97-AF65-F5344CB8AC3E}">
        <p14:creationId xmlns:p14="http://schemas.microsoft.com/office/powerpoint/2010/main" val="3675405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Une fois la théorie révisée, tout le reste</a:t>
            </a:r>
            <a:r>
              <a:rPr lang="fr-CA" b="1" baseline="0" dirty="0"/>
              <a:t> de la formation est consacré à la pratique de méthodes. </a:t>
            </a:r>
            <a:r>
              <a:rPr lang="fr-CA" baseline="0" dirty="0"/>
              <a:t>L’ordre de présentation proposé ici est destiné à favoriser au maximum les apprentissages. Par contre, vous pouvez réorganiser le déroulement en fonction des priorités de vos participants. </a:t>
            </a:r>
            <a:r>
              <a:rPr lang="fr-CA" b="1" baseline="0" dirty="0"/>
              <a:t>Tout le contenu obligatoire doit toutefois être couvert pour pouvoir faire émettre une carte PDSP. </a:t>
            </a:r>
          </a:p>
          <a:p>
            <a:endParaRPr lang="fr-CA" baseline="0" dirty="0"/>
          </a:p>
          <a:p>
            <a:r>
              <a:rPr lang="fr-CA" baseline="0" dirty="0"/>
              <a:t>L’ASSTSAS vous propose certains éducatifs pour rendre la formation plus ludique et dynamique, mais vous pouvez aussi créer vos propres éducatifs si vous le désirez.</a:t>
            </a:r>
          </a:p>
          <a:p>
            <a:endParaRPr lang="fr-CA" baseline="0" dirty="0"/>
          </a:p>
          <a:p>
            <a:r>
              <a:rPr lang="fr-CA" baseline="0" dirty="0"/>
              <a:t>Le moniteur a la responsabilité de maîtriser les démonstrations des différentes méthodes de déplacement afin de bien les enseigner. Les diapos illustrent seulement une partie de la méthode afin que les participants puissent suivre le déroulement, mais c’est le moniteur qui est responsable de faire des démonstrations complètes de chacune de celles-ci et non cette présentation </a:t>
            </a:r>
            <a:r>
              <a:rPr lang="fr-CA" i="1" baseline="0" dirty="0"/>
              <a:t>PowerPoint</a:t>
            </a:r>
            <a:r>
              <a:rPr lang="fr-CA" baseline="0" dirty="0"/>
              <a:t>. Tous les détails sont disponibles dans vos documents de référence.</a:t>
            </a:r>
          </a:p>
          <a:p>
            <a:endParaRPr lang="fr-CA" baseline="0" dirty="0"/>
          </a:p>
          <a:p>
            <a:r>
              <a:rPr lang="fr-CA" baseline="0" dirty="0"/>
              <a:t>Ne pas oublier qu’un apprentissage effectué directement en milieu de soin sera plus durable pour le participant. Lorsque la situation le permet, accompagner les participants dans leur milieu de soin pour pratiquer en situation réelle de travail plutôt qu’en situation simulée. </a:t>
            </a:r>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26</a:t>
            </a:fld>
            <a:endParaRPr lang="fr-CA"/>
          </a:p>
        </p:txBody>
      </p:sp>
    </p:spTree>
    <p:extLst>
      <p:ext uri="{BB962C8B-B14F-4D97-AF65-F5344CB8AC3E}">
        <p14:creationId xmlns:p14="http://schemas.microsoft.com/office/powerpoint/2010/main" val="3665039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Tout le contenu </a:t>
            </a:r>
            <a:r>
              <a:rPr lang="fr-FR" dirty="0"/>
              <a:t>de cette section se trouve </a:t>
            </a:r>
            <a:r>
              <a:rPr lang="fr-CA" dirty="0"/>
              <a:t>dans le cahier « Continuums de déplacement - Transferts assis », pages 19 à 54.</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27</a:t>
            </a:fld>
            <a:endParaRPr lang="fr-CA"/>
          </a:p>
        </p:txBody>
      </p:sp>
    </p:spTree>
    <p:extLst>
      <p:ext uri="{BB962C8B-B14F-4D97-AF65-F5344CB8AC3E}">
        <p14:creationId xmlns:p14="http://schemas.microsoft.com/office/powerpoint/2010/main" val="2822564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Inviter les participants à se placer en équipe et à décortiquer</a:t>
            </a:r>
            <a:r>
              <a:rPr lang="fr-CA" baseline="0" dirty="0"/>
              <a:t> les mouvements naturels pour se lever d’une chaise, pivoter et s’asseoir. </a:t>
            </a:r>
          </a:p>
          <a:p>
            <a:endParaRPr lang="fr-CA" baseline="0" dirty="0"/>
          </a:p>
          <a:p>
            <a:r>
              <a:rPr lang="fr-CA" b="1" baseline="0" dirty="0"/>
              <a:t>Contenu facultatif :</a:t>
            </a:r>
          </a:p>
          <a:p>
            <a:r>
              <a:rPr lang="fr-CA" b="0" baseline="0" dirty="0"/>
              <a:t>Si un participant ne comprend pas la notion et l’importance des mouvements naturels, utiliser des contre-exemples. L’inviter à essayer de se lever d’une chaise :</a:t>
            </a:r>
          </a:p>
          <a:p>
            <a:pPr marL="171450" indent="-171450">
              <a:buFontTx/>
              <a:buChar char="-"/>
            </a:pPr>
            <a:r>
              <a:rPr lang="fr-CA" b="0" baseline="0" dirty="0"/>
              <a:t>sans se pencher vers l’avant, ou </a:t>
            </a:r>
          </a:p>
          <a:p>
            <a:pPr marL="171450" indent="-171450">
              <a:buFontTx/>
              <a:buChar char="-"/>
            </a:pPr>
            <a:r>
              <a:rPr lang="fr-CA" b="0" baseline="0" dirty="0"/>
              <a:t>en laissant les pieds loin devant lui, ou</a:t>
            </a:r>
          </a:p>
          <a:p>
            <a:pPr marL="171450" indent="-171450">
              <a:buFontTx/>
              <a:buChar char="-"/>
            </a:pPr>
            <a:r>
              <a:rPr lang="fr-CA" b="0" baseline="0" dirty="0"/>
              <a:t>en laissant les pieds loin derrière, sous l’assise. </a:t>
            </a:r>
          </a:p>
          <a:p>
            <a:pPr marL="0" indent="0">
              <a:buFontTx/>
              <a:buNone/>
            </a:pPr>
            <a:endParaRPr lang="fr-CA" b="0" baseline="0" dirty="0"/>
          </a:p>
          <a:p>
            <a:pPr marL="0" indent="0">
              <a:buFontTx/>
              <a:buNone/>
            </a:pPr>
            <a:r>
              <a:rPr lang="fr-CA" b="0" baseline="0" dirty="0"/>
              <a:t>Ces contre-exemples devraient faciliter sa compréhension. </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28</a:t>
            </a:fld>
            <a:endParaRPr lang="fr-CA"/>
          </a:p>
        </p:txBody>
      </p:sp>
    </p:spTree>
    <p:extLst>
      <p:ext uri="{BB962C8B-B14F-4D97-AF65-F5344CB8AC3E}">
        <p14:creationId xmlns:p14="http://schemas.microsoft.com/office/powerpoint/2010/main" val="492610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Partager les réponses en groupe.</a:t>
            </a:r>
          </a:p>
          <a:p>
            <a:endParaRPr lang="fr-CA" dirty="0"/>
          </a:p>
          <a:p>
            <a:r>
              <a:rPr lang="fr-CA" dirty="0"/>
              <a:t>Noter que certaines étapes peuvent se dérouler simultanément (ex. : </a:t>
            </a:r>
            <a:r>
              <a:rPr lang="fr-CA" baseline="0" dirty="0"/>
              <a:t>déposer les mains sur les appuie-bras et se lever en avançant le tronc). L’</a:t>
            </a:r>
            <a:r>
              <a:rPr lang="fr-CA" dirty="0"/>
              <a:t>ordre de certaines étapes peut aussi varier (ex. : écarter</a:t>
            </a:r>
            <a:r>
              <a:rPr lang="fr-CA" baseline="0" dirty="0"/>
              <a:t> les pieds vs rapprocher les pieds). L’important est de comprendre les étapes clés qui facilitent le mouvement. </a:t>
            </a:r>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29</a:t>
            </a:fld>
            <a:endParaRPr lang="fr-CA"/>
          </a:p>
        </p:txBody>
      </p:sp>
    </p:spTree>
    <p:extLst>
      <p:ext uri="{BB962C8B-B14F-4D97-AF65-F5344CB8AC3E}">
        <p14:creationId xmlns:p14="http://schemas.microsoft.com/office/powerpoint/2010/main" val="2378317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Contenu facultatif</a:t>
            </a:r>
            <a:r>
              <a:rPr lang="fr-CA" b="0" dirty="0"/>
              <a:t> :</a:t>
            </a:r>
          </a:p>
          <a:p>
            <a:r>
              <a:rPr lang="fr-CA" dirty="0"/>
              <a:t>Faire un tour de table et permettre à chacun</a:t>
            </a:r>
            <a:r>
              <a:rPr lang="fr-CA" baseline="0" dirty="0"/>
              <a:t> d’exprimer ses attentes et besoins particuliers. N’oubliez pas de vous présenter vous-même.</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3</a:t>
            </a:fld>
            <a:endParaRPr lang="fr-CA"/>
          </a:p>
        </p:txBody>
      </p:sp>
    </p:spTree>
    <p:extLst>
      <p:ext uri="{BB962C8B-B14F-4D97-AF65-F5344CB8AC3E}">
        <p14:creationId xmlns:p14="http://schemas.microsoft.com/office/powerpoint/2010/main" val="2271003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Partager les réponses en groupe.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04F8F80B-8D45-4073-BD46-DA3E36263EA4}"/>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1BE228F3-8000-4935-90FF-58BEF4EB360D}"/>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5943E516-DD7B-43DA-825D-FF6F1B765D08}"/>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336868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Inviter les participants à répondre aux 2 questions.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9EFD5A6C-A657-4E62-AEA6-A6DDE852A7E0}"/>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4A0FEF2E-CD54-4D11-9CB5-1A99EB563ED5}"/>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34CA9577-8F46-4CD7-BF6F-2A2404887BC7}"/>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26332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a:t>Rappeler qui sont </a:t>
            </a:r>
            <a:r>
              <a:rPr lang="fr-CA" b="1" baseline="0" dirty="0"/>
              <a:t>Suzanne</a:t>
            </a:r>
            <a:r>
              <a:rPr lang="fr-CA" baseline="0" dirty="0"/>
              <a:t>, </a:t>
            </a:r>
            <a:r>
              <a:rPr lang="fr-CA" b="1" baseline="0" dirty="0"/>
              <a:t>Rolande</a:t>
            </a:r>
            <a:r>
              <a:rPr lang="fr-CA" baseline="0" dirty="0"/>
              <a:t> et </a:t>
            </a:r>
            <a:r>
              <a:rPr lang="fr-CA" b="1" baseline="0" dirty="0"/>
              <a:t>Pierre</a:t>
            </a:r>
            <a:r>
              <a:rPr lang="fr-CA" baseline="0" dirty="0"/>
              <a:t>. </a:t>
            </a:r>
          </a:p>
          <a:p>
            <a:endParaRPr lang="fr-CA" baseline="0" dirty="0"/>
          </a:p>
          <a:p>
            <a:r>
              <a:rPr lang="fr-CA" sz="1200" b="1" kern="1200" dirty="0">
                <a:solidFill>
                  <a:schemeClr val="tx1"/>
                </a:solidFill>
                <a:effectLst/>
                <a:latin typeface="+mn-lt"/>
                <a:ea typeface="+mn-ea"/>
                <a:cs typeface="+mn-cs"/>
              </a:rPr>
              <a:t>Suzanne, 24 ans, danseuse émérite</a:t>
            </a:r>
            <a:r>
              <a:rPr lang="fr-CA" sz="1200" kern="1200" dirty="0">
                <a:solidFill>
                  <a:schemeClr val="tx1"/>
                </a:solidFill>
                <a:effectLst/>
                <a:latin typeface="+mn-lt"/>
                <a:ea typeface="+mn-ea"/>
                <a:cs typeface="+mn-cs"/>
              </a:rPr>
              <a:t>, elle a seulement mal au genou,</a:t>
            </a:r>
            <a:r>
              <a:rPr lang="fr-CA" sz="1200" kern="1200" baseline="0" dirty="0">
                <a:solidFill>
                  <a:schemeClr val="tx1"/>
                </a:solidFill>
                <a:effectLst/>
                <a:latin typeface="+mn-lt"/>
                <a:ea typeface="+mn-ea"/>
                <a:cs typeface="+mn-cs"/>
              </a:rPr>
              <a:t> mais elle est capable de se déplacer seule.</a:t>
            </a:r>
          </a:p>
          <a:p>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Rolande, 72 ans, marcheuse compulsive</a:t>
            </a:r>
            <a:r>
              <a:rPr lang="fr-CA" sz="1200" kern="1200" dirty="0">
                <a:solidFill>
                  <a:schemeClr val="tx1"/>
                </a:solidFill>
                <a:effectLst/>
                <a:latin typeface="+mn-lt"/>
                <a:ea typeface="+mn-ea"/>
                <a:cs typeface="+mn-cs"/>
              </a:rPr>
              <a:t>, souffre de démence,</a:t>
            </a:r>
            <a:r>
              <a:rPr lang="fr-CA" sz="1200" kern="1200" baseline="0" dirty="0">
                <a:solidFill>
                  <a:schemeClr val="tx1"/>
                </a:solidFill>
                <a:effectLst/>
                <a:latin typeface="+mn-lt"/>
                <a:ea typeface="+mn-ea"/>
                <a:cs typeface="+mn-cs"/>
              </a:rPr>
              <a:t> mais elle n’a pas de problèmes physiques. </a:t>
            </a:r>
          </a:p>
          <a:p>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Pierre, 67 ans, hémiplégique qui passe un ECG,</a:t>
            </a:r>
            <a:r>
              <a:rPr lang="fr-CA" sz="1200" kern="1200" dirty="0">
                <a:solidFill>
                  <a:schemeClr val="tx1"/>
                </a:solidFill>
                <a:effectLst/>
                <a:latin typeface="+mn-lt"/>
                <a:ea typeface="+mn-ea"/>
                <a:cs typeface="+mn-cs"/>
              </a:rPr>
              <a:t> il a des limitations, mais quand on lui fournit les bons équipements (avec les bonnes consignes), il parvient</a:t>
            </a:r>
            <a:r>
              <a:rPr lang="fr-CA" sz="1200" kern="1200" baseline="0" dirty="0">
                <a:solidFill>
                  <a:schemeClr val="tx1"/>
                </a:solidFill>
                <a:effectLst/>
                <a:latin typeface="+mn-lt"/>
                <a:ea typeface="+mn-ea"/>
                <a:cs typeface="+mn-cs"/>
              </a:rPr>
              <a:t> à se déplacer seul.</a:t>
            </a:r>
            <a:endParaRPr lang="fr-CA" sz="1200" kern="1200" dirty="0">
              <a:solidFill>
                <a:schemeClr val="tx1"/>
              </a:solidFill>
              <a:effectLst/>
              <a:latin typeface="+mn-lt"/>
              <a:ea typeface="+mn-ea"/>
              <a:cs typeface="+mn-cs"/>
            </a:endParaRPr>
          </a:p>
        </p:txBody>
      </p:sp>
      <p:sp>
        <p:nvSpPr>
          <p:cNvPr id="4" name="Espace réservé du pied de page 3">
            <a:extLst>
              <a:ext uri="{FF2B5EF4-FFF2-40B4-BE49-F238E27FC236}">
                <a16:creationId xmlns:a16="http://schemas.microsoft.com/office/drawing/2014/main" id="{DE83827A-F261-4F1D-B557-A67F53EB1532}"/>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5" name="Espace réservé de l'en-tête 4">
            <a:extLst>
              <a:ext uri="{FF2B5EF4-FFF2-40B4-BE49-F238E27FC236}">
                <a16:creationId xmlns:a16="http://schemas.microsoft.com/office/drawing/2014/main" id="{50756AA7-4B00-43C6-BDE6-FF53B1BB248B}"/>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Espace réservé de la date 5">
            <a:extLst>
              <a:ext uri="{FF2B5EF4-FFF2-40B4-BE49-F238E27FC236}">
                <a16:creationId xmlns:a16="http://schemas.microsoft.com/office/drawing/2014/main" id="{D1B82DE1-4CF2-4334-89E2-545456322C96}"/>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1760968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Inviter les participants à</a:t>
            </a:r>
            <a:r>
              <a:rPr lang="fr-CA" baseline="0" dirty="0"/>
              <a:t> partager les trucs, astuces et équipements qu’ils connaissent.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Mettre</a:t>
            </a:r>
            <a:r>
              <a:rPr lang="fr-CA" baseline="0" dirty="0"/>
              <a:t> les idées de tout le monde en commun.</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33</a:t>
            </a:fld>
            <a:endParaRPr lang="fr-CA"/>
          </a:p>
        </p:txBody>
      </p:sp>
    </p:spTree>
    <p:extLst>
      <p:ext uri="{BB962C8B-B14F-4D97-AF65-F5344CB8AC3E}">
        <p14:creationId xmlns:p14="http://schemas.microsoft.com/office/powerpoint/2010/main" val="915604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a:t>À partir des réponses de vos participants, compléter avec la diapo et les autres options qu’ils n’auront pas nommées.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baseline="0" dirty="0"/>
              <a:t>ATTENTION : Ne vous mettez pas trop de pression ! Vous n’avez pas à tout savoir par cœur. Référez-vous au cahier </a:t>
            </a:r>
            <a:r>
              <a:rPr lang="fr-CA" b="1" dirty="0"/>
              <a:t>« </a:t>
            </a:r>
            <a:r>
              <a:rPr lang="fr-CA" b="1" baseline="0" dirty="0"/>
              <a:t>Continuums de déplacements - Transferts assis » </a:t>
            </a:r>
            <a:r>
              <a:rPr lang="fr-CA" b="0" baseline="0" dirty="0"/>
              <a:t>—</a:t>
            </a:r>
            <a:r>
              <a:rPr lang="fr-CA" baseline="0" dirty="0"/>
              <a:t> « Se lever — pivoter — s’asseoir » (pages 20 à 26) pour trouver d’autres idées.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L’objectif est de les habituer à se poser les bonnes questions et de leur permettre de se bâtir un « coffre à outils » dans lequel ils pourront piger lorsqu’ils seront à la recherche d’idées pour réduire leurs efforts. L’important est qu’ils comprennent la logique, pas nécessairement qu’ils retiennent tous les trucs.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Cette note s’applique à chaque fois que vous questionnerez vos participants sur les trucs, astuces et équipements permettant à une personne d’utiliser ses mouvements naturels.</a:t>
            </a:r>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15156E01-296C-47E4-8641-3F32624A5C30}"/>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28133FA6-6641-43A3-9A4A-3981E1C18FBC}"/>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A1C79A4B-0749-428D-8CE5-1B1D305D9BDA}"/>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142975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À partir des réponses de vos participants, compléter avec la diapo et les autres les équipements qu’ils n’auront pas nommés</a:t>
            </a:r>
            <a:r>
              <a:rPr lang="fr-CA" baseline="0" dirty="0"/>
              <a:t>. À vous de décider si vous devez approfondir davantage le sujet. Si cela est requis, vous trouverez d’autres idées dans le document </a:t>
            </a:r>
            <a:r>
              <a:rPr lang="fr-CA" b="1" baseline="0" dirty="0"/>
              <a:t>«</a:t>
            </a:r>
            <a:r>
              <a:rPr lang="fr-CA" baseline="0" dirty="0"/>
              <a:t> </a:t>
            </a:r>
            <a:r>
              <a:rPr lang="fr-CA" b="1" baseline="0" dirty="0"/>
              <a:t>Transferts assis  </a:t>
            </a:r>
            <a:r>
              <a:rPr lang="fr-CA" b="0" baseline="0" dirty="0"/>
              <a:t>—</a:t>
            </a:r>
            <a:r>
              <a:rPr lang="fr-CA" baseline="0" dirty="0"/>
              <a:t> Continuum « Se lever — pivoter — s’asseoir » (page 23).</a:t>
            </a:r>
          </a:p>
          <a:p>
            <a:endParaRPr lang="fr-CA" b="1" baseline="0" dirty="0"/>
          </a:p>
          <a:p>
            <a:r>
              <a:rPr lang="fr-CA" b="1" baseline="0" dirty="0"/>
              <a:t>Ce que les participants doivent retenir :</a:t>
            </a:r>
          </a:p>
          <a:p>
            <a:r>
              <a:rPr lang="fr-CA" baseline="0" dirty="0"/>
              <a:t>Il existe plusieurs moyens d’aider une personne à se lever — pivoter — s’asseoir sans que le soignant ait à forcer et qu’il se mette à risque de se blesser. Le soignant doit utiliser au maximum tous les trucs et astuces, de même que les équipements, pour favoriser les capacités de la personne et minimiser ses efforts.</a:t>
            </a:r>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FBF32C9E-44A0-46A3-9CC0-EAAFC5FB75B1}"/>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8DEF2676-7E15-4574-934B-2A2B7078B85F}"/>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D58CFAE0-BD2A-4A7D-872A-017065F1BE39}"/>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3609170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Regardons maintenant comment on peut aider </a:t>
            </a:r>
            <a:r>
              <a:rPr lang="fr-CA" b="1" dirty="0"/>
              <a:t>Émile</a:t>
            </a:r>
            <a:r>
              <a:rPr lang="fr-CA" dirty="0"/>
              <a:t>.</a:t>
            </a:r>
          </a:p>
          <a:p>
            <a:endParaRPr lang="fr-CA" dirty="0"/>
          </a:p>
          <a:p>
            <a:r>
              <a:rPr lang="fr-CA" sz="1200" b="1" kern="1200" dirty="0">
                <a:solidFill>
                  <a:schemeClr val="tx1"/>
                </a:solidFill>
                <a:effectLst/>
                <a:latin typeface="+mn-lt"/>
                <a:ea typeface="+mn-ea"/>
                <a:cs typeface="+mn-cs"/>
              </a:rPr>
              <a:t>Rappelons</a:t>
            </a:r>
            <a:r>
              <a:rPr lang="fr-CA" sz="1200" b="1" kern="1200" baseline="0" dirty="0">
                <a:solidFill>
                  <a:schemeClr val="tx1"/>
                </a:solidFill>
                <a:effectLst/>
                <a:latin typeface="+mn-lt"/>
                <a:ea typeface="+mn-ea"/>
                <a:cs typeface="+mn-cs"/>
              </a:rPr>
              <a:t> à quoi ressemble </a:t>
            </a:r>
            <a:r>
              <a:rPr lang="fr-CA" sz="1200" b="1" kern="1200" dirty="0">
                <a:solidFill>
                  <a:schemeClr val="tx1"/>
                </a:solidFill>
                <a:effectLst/>
                <a:latin typeface="+mn-lt"/>
                <a:ea typeface="+mn-ea"/>
                <a:cs typeface="+mn-cs"/>
              </a:rPr>
              <a:t>Émile. Il a 30 ans et il est dans un état </a:t>
            </a:r>
            <a:r>
              <a:rPr lang="fr-CA" b="1" dirty="0"/>
              <a:t>confus</a:t>
            </a:r>
            <a:r>
              <a:rPr lang="fr-CA" sz="1200" b="1" kern="1200" dirty="0">
                <a:solidFill>
                  <a:schemeClr val="tx1"/>
                </a:solidFill>
                <a:effectLst/>
                <a:latin typeface="+mn-lt"/>
                <a:ea typeface="+mn-ea"/>
                <a:cs typeface="+mn-cs"/>
              </a:rPr>
              <a:t>.</a:t>
            </a:r>
            <a:r>
              <a:rPr lang="fr-CA" sz="1200" b="1" kern="1200" baseline="0" dirty="0">
                <a:solidFill>
                  <a:schemeClr val="tx1"/>
                </a:solidFill>
                <a:effectLst/>
                <a:latin typeface="+mn-lt"/>
                <a:ea typeface="+mn-ea"/>
                <a:cs typeface="+mn-cs"/>
              </a:rPr>
              <a:t> </a:t>
            </a:r>
            <a:r>
              <a:rPr lang="fr-CA" sz="1200" b="0" kern="1200" baseline="0" dirty="0">
                <a:solidFill>
                  <a:schemeClr val="tx1"/>
                </a:solidFill>
                <a:effectLst/>
                <a:latin typeface="+mn-lt"/>
                <a:ea typeface="+mn-ea"/>
                <a:cs typeface="+mn-cs"/>
              </a:rPr>
              <a:t>Il peut s’aider un peu, mais ses capacités ne sont pas optimales. Il est vers le milieu du continuum.</a:t>
            </a:r>
            <a:endParaRPr lang="fr-CA" sz="1200" b="0" kern="1200" baseline="0" dirty="0">
              <a:solidFill>
                <a:schemeClr val="tx1"/>
              </a:solidFill>
              <a:effectLst/>
              <a:latin typeface="+mn-lt"/>
              <a:cs typeface="Calibri"/>
            </a:endParaRPr>
          </a:p>
          <a:p>
            <a:r>
              <a:rPr lang="fr-CA" dirty="0"/>
              <a:t>On peut communiquer</a:t>
            </a:r>
            <a:r>
              <a:rPr lang="fr-CA" baseline="0" dirty="0"/>
              <a:t> avec lui pour qu’il </a:t>
            </a:r>
            <a:r>
              <a:rPr lang="fr-CA" dirty="0"/>
              <a:t>utilise au maximum ses mouvements naturels, les</a:t>
            </a:r>
            <a:r>
              <a:rPr lang="fr-CA" baseline="0" dirty="0"/>
              <a:t> trucs, astuces et équipements que nous venons de voir, mais il faudra aussi lui fournir une aide physique pour qu’il réussisse à exécuter le déplacement.</a:t>
            </a:r>
            <a:endParaRPr lang="fr-CA" baseline="0" dirty="0">
              <a:cs typeface="Calibri" panose="020F0502020204030204"/>
            </a:endParaRPr>
          </a:p>
        </p:txBody>
      </p:sp>
      <p:sp>
        <p:nvSpPr>
          <p:cNvPr id="4" name="Espace réservé du pied de page 3">
            <a:extLst>
              <a:ext uri="{FF2B5EF4-FFF2-40B4-BE49-F238E27FC236}">
                <a16:creationId xmlns:a16="http://schemas.microsoft.com/office/drawing/2014/main" id="{55A9B93E-0A05-46A2-BEF5-121A95F454DF}"/>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5" name="Espace réservé de l'en-tête 4">
            <a:extLst>
              <a:ext uri="{FF2B5EF4-FFF2-40B4-BE49-F238E27FC236}">
                <a16:creationId xmlns:a16="http://schemas.microsoft.com/office/drawing/2014/main" id="{01BF5576-48DC-4D39-BEFC-F3CEA40F54EC}"/>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Espace réservé de la date 5">
            <a:extLst>
              <a:ext uri="{FF2B5EF4-FFF2-40B4-BE49-F238E27FC236}">
                <a16:creationId xmlns:a16="http://schemas.microsoft.com/office/drawing/2014/main" id="{8DEFFCBC-8DA2-4E74-8582-00E6D2B366AD}"/>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24651190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Pour aider Émile, on va utiliser le transfert de poids latéral.</a:t>
            </a:r>
          </a:p>
          <a:p>
            <a:pPr marL="0" marR="0" indent="0" algn="l" defTabSz="914400" rtl="0" eaLnBrk="1" fontAlgn="auto" latinLnBrk="0" hangingPunct="1">
              <a:lnSpc>
                <a:spcPct val="100000"/>
              </a:lnSpc>
              <a:spcBef>
                <a:spcPts val="0"/>
              </a:spcBef>
              <a:spcAft>
                <a:spcPts val="0"/>
              </a:spcAft>
              <a:buClrTx/>
              <a:buSzTx/>
              <a:buFontTx/>
              <a:buNone/>
              <a:tabLst/>
              <a:defRPr/>
            </a:pPr>
            <a:r>
              <a:rPr lang="fr-CA" dirty="0"/>
              <a:t>Démontrer le transfert de poids latéral </a:t>
            </a:r>
            <a:r>
              <a:rPr lang="fr-CA" b="1" dirty="0"/>
              <a:t>(réf. : Guide du moniteur, annexe H, page 41)</a:t>
            </a:r>
            <a:r>
              <a:rPr lang="fr-CA" b="0" dirty="0"/>
              <a:t>.</a:t>
            </a:r>
            <a:endParaRPr lang="fr-CA" dirty="0"/>
          </a:p>
          <a:p>
            <a:pPr marL="0" marR="0" indent="0" algn="l" defTabSz="914400" rtl="0" eaLnBrk="1" fontAlgn="auto" latinLnBrk="0" hangingPunct="1">
              <a:lnSpc>
                <a:spcPct val="100000"/>
              </a:lnSpc>
              <a:spcBef>
                <a:spcPts val="0"/>
              </a:spcBef>
              <a:spcAft>
                <a:spcPts val="0"/>
              </a:spcAft>
              <a:buClrTx/>
              <a:buSzTx/>
              <a:buFontTx/>
              <a:buNone/>
              <a:tabLst/>
              <a:defRPr/>
            </a:pPr>
            <a:r>
              <a:rPr lang="fr-CA" dirty="0"/>
              <a:t>Inviter les participants à pratiquer le mouvement</a:t>
            </a:r>
            <a:r>
              <a:rPr lang="fr-CA" baseline="0" dirty="0"/>
              <a:t> et les corriger au besoin.</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37</a:t>
            </a:fld>
            <a:endParaRPr lang="fr-CA"/>
          </a:p>
        </p:txBody>
      </p:sp>
    </p:spTree>
    <p:extLst>
      <p:ext uri="{BB962C8B-B14F-4D97-AF65-F5344CB8AC3E}">
        <p14:creationId xmlns:p14="http://schemas.microsoft.com/office/powerpoint/2010/main" val="4176717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baseline="0" dirty="0">
                <a:solidFill>
                  <a:schemeClr val="tx1"/>
                </a:solidFill>
                <a:effectLst/>
                <a:latin typeface="+mn-lt"/>
                <a:ea typeface="+mn-ea"/>
                <a:cs typeface="+mn-cs"/>
              </a:rPr>
              <a:t>Faire l’exercice d’intégration du TPL avec </a:t>
            </a:r>
            <a:r>
              <a:rPr lang="fr-CA" sz="1200" kern="1200" dirty="0">
                <a:solidFill>
                  <a:schemeClr val="tx1"/>
                </a:solidFill>
                <a:effectLst/>
                <a:latin typeface="+mn-lt"/>
                <a:ea typeface="+mn-ea"/>
                <a:cs typeface="+mn-cs"/>
              </a:rPr>
              <a:t>la chaise </a:t>
            </a:r>
            <a:r>
              <a:rPr lang="fr-CA" sz="1200" b="1" dirty="0">
                <a:latin typeface="+mn-lt"/>
              </a:rPr>
              <a:t>(réf. : Guide du moniteur, annexe H, page 42)</a:t>
            </a:r>
            <a:r>
              <a:rPr lang="fr-CA" sz="1200" b="0" dirty="0">
                <a:latin typeface="+mn-lt"/>
              </a:rPr>
              <a:t>.</a:t>
            </a:r>
            <a:endParaRPr lang="fr-CA" sz="1200" b="0" baseline="0" dirty="0">
              <a:solidFill>
                <a:srgbClr val="FF0000"/>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b="1" kern="1200" baseline="0" dirty="0">
              <a:solidFill>
                <a:srgbClr val="FF000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b="0" kern="1200" baseline="0" dirty="0">
                <a:solidFill>
                  <a:srgbClr val="000000"/>
                </a:solidFill>
                <a:effectLst/>
                <a:latin typeface="+mn-lt"/>
                <a:ea typeface="+mn-ea"/>
                <a:cs typeface="+mn-cs"/>
              </a:rPr>
              <a:t>Déroulement : </a:t>
            </a:r>
            <a:endParaRPr lang="fr-CA" sz="1200" b="0" kern="1200" dirty="0">
              <a:solidFill>
                <a:srgbClr val="000000"/>
              </a:solidFill>
              <a:effectLst/>
              <a:latin typeface="+mn-lt"/>
              <a:ea typeface="+mn-ea"/>
              <a:cs typeface="+mn-cs"/>
            </a:endParaRPr>
          </a:p>
          <a:p>
            <a:pPr marL="171450" indent="-171450">
              <a:buFontTx/>
              <a:buChar char="-"/>
            </a:pPr>
            <a:r>
              <a:rPr lang="fr-CA" sz="1200" kern="1200" dirty="0">
                <a:solidFill>
                  <a:schemeClr val="tx1"/>
                </a:solidFill>
                <a:effectLst/>
                <a:latin typeface="+mn-lt"/>
                <a:ea typeface="+mn-ea"/>
                <a:cs typeface="+mn-cs"/>
              </a:rPr>
              <a:t>Placer une chaise devant soi.</a:t>
            </a:r>
          </a:p>
          <a:p>
            <a:pPr marL="171450" indent="-171450">
              <a:buFontTx/>
              <a:buChar char="-"/>
            </a:pPr>
            <a:r>
              <a:rPr lang="fr-CA" sz="1200" kern="1200" dirty="0">
                <a:solidFill>
                  <a:schemeClr val="tx1"/>
                </a:solidFill>
                <a:effectLst/>
                <a:latin typeface="+mn-lt"/>
                <a:ea typeface="+mn-ea"/>
                <a:cs typeface="+mn-cs"/>
              </a:rPr>
              <a:t>Se placer dans la position de départ du transfert</a:t>
            </a:r>
            <a:r>
              <a:rPr lang="fr-CA" sz="1200" kern="1200" baseline="0" dirty="0">
                <a:solidFill>
                  <a:schemeClr val="tx1"/>
                </a:solidFill>
                <a:effectLst/>
                <a:latin typeface="+mn-lt"/>
                <a:ea typeface="+mn-ea"/>
                <a:cs typeface="+mn-cs"/>
              </a:rPr>
              <a:t> de poids latéral, avec la chaise devant la jambe de départ.</a:t>
            </a:r>
          </a:p>
          <a:p>
            <a:pPr marL="171450" indent="-171450">
              <a:buFontTx/>
              <a:buChar char="-"/>
            </a:pPr>
            <a:r>
              <a:rPr lang="fr-CA" sz="1200" kern="1200" dirty="0">
                <a:solidFill>
                  <a:schemeClr val="tx1"/>
                </a:solidFill>
                <a:effectLst/>
                <a:latin typeface="+mn-lt"/>
                <a:ea typeface="+mn-ea"/>
                <a:cs typeface="+mn-cs"/>
              </a:rPr>
              <a:t>Saisir les appuie-bras ou le dossier de la chaise à deux mains en gardant les coudes près du corps.</a:t>
            </a:r>
          </a:p>
          <a:p>
            <a:pPr marL="171450" indent="-171450">
              <a:buFontTx/>
              <a:buChar char="-"/>
            </a:pPr>
            <a:r>
              <a:rPr lang="fr-CA" sz="1200" kern="1200" dirty="0">
                <a:solidFill>
                  <a:schemeClr val="tx1"/>
                </a:solidFill>
                <a:effectLst/>
                <a:latin typeface="+mn-lt"/>
                <a:ea typeface="+mn-ea"/>
                <a:cs typeface="+mn-cs"/>
              </a:rPr>
              <a:t>Transférer son poids vers la jambe d’arrivée, en poussant la chaise avec les mains</a:t>
            </a:r>
            <a:r>
              <a:rPr lang="fr-CA" sz="1200" kern="1200" baseline="0" dirty="0">
                <a:solidFill>
                  <a:schemeClr val="tx1"/>
                </a:solidFill>
                <a:effectLst/>
                <a:latin typeface="+mn-lt"/>
                <a:ea typeface="+mn-ea"/>
                <a:cs typeface="+mn-cs"/>
              </a:rPr>
              <a:t>.</a:t>
            </a:r>
          </a:p>
          <a:p>
            <a:pPr marL="171450" indent="-171450">
              <a:buFontTx/>
              <a:buChar char="-"/>
            </a:pPr>
            <a:r>
              <a:rPr lang="fr-CA" sz="1200" kern="1200" baseline="0" dirty="0">
                <a:solidFill>
                  <a:schemeClr val="tx1"/>
                </a:solidFill>
                <a:effectLst/>
                <a:latin typeface="+mn-lt"/>
                <a:ea typeface="+mn-ea"/>
                <a:cs typeface="+mn-cs"/>
              </a:rPr>
              <a:t>S’assurer que la chaise demeure alignée devant soi. </a:t>
            </a:r>
          </a:p>
          <a:p>
            <a:pPr marL="171450" indent="-171450">
              <a:buFontTx/>
              <a:buChar char="-"/>
            </a:pPr>
            <a:r>
              <a:rPr lang="fr-CA" sz="1200" kern="1200" dirty="0">
                <a:solidFill>
                  <a:schemeClr val="tx1"/>
                </a:solidFill>
                <a:effectLst/>
                <a:latin typeface="+mn-lt"/>
                <a:ea typeface="+mn-ea"/>
                <a:cs typeface="+mn-cs"/>
              </a:rPr>
              <a:t>Refaire l’exercice en sens inverse.</a:t>
            </a:r>
          </a:p>
          <a:p>
            <a:pPr marL="171450" indent="-171450">
              <a:buFontTx/>
              <a:buChar char="-"/>
            </a:pP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Attention, pas trop loin ! La chaise doit toujours rester</a:t>
            </a:r>
            <a:r>
              <a:rPr lang="fr-CA" sz="1200" kern="1200" baseline="0" dirty="0">
                <a:solidFill>
                  <a:schemeClr val="tx1"/>
                </a:solidFill>
                <a:effectLst/>
                <a:latin typeface="+mn-lt"/>
                <a:ea typeface="+mn-ea"/>
                <a:cs typeface="+mn-cs"/>
              </a:rPr>
              <a:t> à l’intérieur de la base d’équilibre </a:t>
            </a:r>
            <a:br>
              <a:rPr lang="fr-CA" sz="1200" kern="1200" baseline="0" dirty="0">
                <a:solidFill>
                  <a:schemeClr val="tx1"/>
                </a:solidFill>
                <a:effectLst/>
                <a:latin typeface="+mn-lt"/>
                <a:ea typeface="+mn-ea"/>
                <a:cs typeface="+mn-cs"/>
              </a:rPr>
            </a:br>
            <a:r>
              <a:rPr lang="fr-CA" sz="1200" kern="1200" baseline="0" dirty="0">
                <a:solidFill>
                  <a:schemeClr val="tx1"/>
                </a:solidFill>
                <a:effectLst/>
                <a:latin typeface="+mn-lt"/>
                <a:ea typeface="+mn-ea"/>
                <a:cs typeface="+mn-cs"/>
              </a:rPr>
              <a:t>(ex. : l</a:t>
            </a:r>
            <a:r>
              <a:rPr lang="fr-CA" sz="1200" kern="1200" dirty="0">
                <a:solidFill>
                  <a:schemeClr val="tx1"/>
                </a:solidFill>
                <a:effectLst/>
                <a:latin typeface="+mn-lt"/>
                <a:ea typeface="+mn-ea"/>
                <a:cs typeface="+mn-cs"/>
              </a:rPr>
              <a:t>’espace délimité par les pieds). </a:t>
            </a:r>
            <a:br>
              <a:rPr lang="fr-CA" sz="1200" kern="1200" dirty="0">
                <a:solidFill>
                  <a:schemeClr val="tx1"/>
                </a:solidFill>
                <a:effectLst/>
                <a:latin typeface="+mn-lt"/>
                <a:ea typeface="+mn-ea"/>
                <a:cs typeface="+mn-cs"/>
              </a:rPr>
            </a:br>
            <a:r>
              <a:rPr lang="fr-CA" sz="1200" kern="1200" dirty="0">
                <a:solidFill>
                  <a:schemeClr val="tx1"/>
                </a:solidFill>
                <a:effectLst/>
                <a:latin typeface="+mn-lt"/>
                <a:ea typeface="+mn-ea"/>
                <a:cs typeface="+mn-cs"/>
              </a:rPr>
              <a:t>Si la chaise</a:t>
            </a:r>
            <a:r>
              <a:rPr lang="fr-CA" sz="1200" kern="1200" baseline="0" dirty="0">
                <a:solidFill>
                  <a:schemeClr val="tx1"/>
                </a:solidFill>
                <a:effectLst/>
                <a:latin typeface="+mn-lt"/>
                <a:ea typeface="+mn-ea"/>
                <a:cs typeface="+mn-cs"/>
              </a:rPr>
              <a:t> sort de la base d’équilibre, le dos sera en torsion. </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Inviter les participants à se pratiquer et les corriger</a:t>
            </a:r>
            <a:r>
              <a:rPr lang="fr-CA" sz="1200" kern="1200" baseline="0" dirty="0">
                <a:solidFill>
                  <a:schemeClr val="tx1"/>
                </a:solidFill>
                <a:effectLst/>
                <a:latin typeface="+mn-lt"/>
                <a:ea typeface="+mn-ea"/>
                <a:cs typeface="+mn-cs"/>
              </a:rPr>
              <a:t> au besoin.</a:t>
            </a:r>
          </a:p>
          <a:p>
            <a:r>
              <a:rPr lang="fr-CA" sz="1200" kern="1200" baseline="0" dirty="0">
                <a:solidFill>
                  <a:schemeClr val="tx1"/>
                </a:solidFill>
                <a:effectLst/>
                <a:latin typeface="+mn-lt"/>
                <a:ea typeface="+mn-ea"/>
                <a:cs typeface="+mn-cs"/>
              </a:rPr>
              <a:t>Faire pratiquer les participants et les corriger au besoin. </a:t>
            </a:r>
          </a:p>
          <a:p>
            <a:endParaRPr lang="fr-CA"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baseline="0" dirty="0">
                <a:solidFill>
                  <a:schemeClr val="tx1"/>
                </a:solidFill>
                <a:effectLst/>
                <a:latin typeface="+mn-lt"/>
                <a:ea typeface="+mn-ea"/>
                <a:cs typeface="+mn-cs"/>
              </a:rPr>
              <a:t>Ce que les participants doivent retenir : </a:t>
            </a:r>
            <a:r>
              <a:rPr lang="fr-CA" dirty="0"/>
              <a:t>e</a:t>
            </a:r>
            <a:r>
              <a:rPr lang="fr-CA" sz="1200" kern="1200" baseline="0" dirty="0">
                <a:solidFill>
                  <a:schemeClr val="tx1"/>
                </a:solidFill>
                <a:effectLst/>
                <a:latin typeface="+mn-lt"/>
                <a:ea typeface="+mn-ea"/>
                <a:cs typeface="+mn-cs"/>
              </a:rPr>
              <a:t>n déplaçant correctement le poids de notre corps </a:t>
            </a:r>
            <a:r>
              <a:rPr lang="fr-CA" sz="1200" b="1" kern="1200" baseline="0" dirty="0">
                <a:solidFill>
                  <a:schemeClr val="tx1"/>
                </a:solidFill>
                <a:effectLst/>
                <a:latin typeface="+mn-lt"/>
                <a:ea typeface="+mn-ea"/>
                <a:cs typeface="+mn-cs"/>
              </a:rPr>
              <a:t>ET</a:t>
            </a:r>
            <a:r>
              <a:rPr lang="fr-CA" sz="1200" kern="1200" baseline="0" dirty="0">
                <a:solidFill>
                  <a:schemeClr val="tx1"/>
                </a:solidFill>
                <a:effectLst/>
                <a:latin typeface="+mn-lt"/>
                <a:ea typeface="+mn-ea"/>
                <a:cs typeface="+mn-cs"/>
              </a:rPr>
              <a:t> en saisissant fermement un objet (dans ce cas-ci, une chaise), on peut le déplacer tout en conservant la posture de base et en évitant de mettre son dos et ses épaules à risque de blessures. </a:t>
            </a:r>
            <a:r>
              <a:rPr lang="fr-CA" sz="1200" dirty="0">
                <a:solidFill>
                  <a:srgbClr val="000000"/>
                </a:solidFill>
                <a:effectLst/>
                <a:latin typeface="+mn-lt"/>
                <a:ea typeface="Times New Roman" panose="02020603050405020304" pitchFamily="18" charset="0"/>
              </a:rPr>
              <a:t>Si ça fonctionne avec un objet (ex. : une chaise), ce sera aussi </a:t>
            </a:r>
            <a:r>
              <a:rPr lang="fr-CA" sz="1200" kern="1200" baseline="0" dirty="0">
                <a:solidFill>
                  <a:schemeClr val="tx1"/>
                </a:solidFill>
                <a:effectLst/>
                <a:latin typeface="+mn-lt"/>
                <a:ea typeface="+mn-ea"/>
                <a:cs typeface="+mn-cs"/>
              </a:rPr>
              <a:t>possible lorsqu’il faudra déplacer une personne. </a:t>
            </a:r>
            <a:endParaRPr lang="fr-CA" sz="1200" dirty="0">
              <a:latin typeface="+mn-lt"/>
            </a:endParaRP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38</a:t>
            </a:fld>
            <a:endParaRPr lang="fr-CA"/>
          </a:p>
        </p:txBody>
      </p:sp>
    </p:spTree>
    <p:extLst>
      <p:ext uri="{BB962C8B-B14F-4D97-AF65-F5344CB8AC3E}">
        <p14:creationId xmlns:p14="http://schemas.microsoft.com/office/powerpoint/2010/main" val="4105537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baseline="0" dirty="0">
                <a:solidFill>
                  <a:schemeClr val="tx1"/>
                </a:solidFill>
                <a:effectLst/>
                <a:latin typeface="+mn-lt"/>
                <a:ea typeface="+mn-ea"/>
                <a:cs typeface="+mn-cs"/>
              </a:rPr>
              <a:t>Faire remarquer aux participants que, si la chaise n’est pas maintenue à l’intérieur de leur base d’équilibre, leur dos sera en torsion et les bras auront tendance à s’écarter du tronc, ce qui génère des risques.</a:t>
            </a:r>
          </a:p>
          <a:p>
            <a:endParaRPr lang="fr-CA" sz="1200" kern="1200" baseline="0" dirty="0">
              <a:solidFill>
                <a:schemeClr val="tx1"/>
              </a:solidFill>
              <a:effectLst/>
              <a:latin typeface="+mn-lt"/>
              <a:ea typeface="+mn-ea"/>
              <a:cs typeface="+mn-cs"/>
            </a:endParaRPr>
          </a:p>
          <a:p>
            <a:r>
              <a:rPr lang="fr-CA" sz="1200" kern="1200" baseline="0" dirty="0">
                <a:solidFill>
                  <a:schemeClr val="tx1"/>
                </a:solidFill>
                <a:effectLst/>
                <a:latin typeface="+mn-lt"/>
                <a:ea typeface="+mn-ea"/>
                <a:cs typeface="+mn-cs"/>
              </a:rPr>
              <a:t>Comment éviter ces risques ? En appliquant les stratégies suivantes (aide-mémoire « posture », page 2) : </a:t>
            </a:r>
          </a:p>
          <a:p>
            <a:pPr marL="171450" indent="-171450">
              <a:buFontTx/>
              <a:buChar char="-"/>
            </a:pPr>
            <a:r>
              <a:rPr lang="fr-CA" sz="1200" kern="1200" baseline="0" dirty="0">
                <a:solidFill>
                  <a:schemeClr val="tx1"/>
                </a:solidFill>
                <a:effectLst/>
                <a:latin typeface="+mn-lt"/>
                <a:ea typeface="+mn-ea"/>
                <a:cs typeface="+mn-cs"/>
              </a:rPr>
              <a:t>Aligner pieds, hanches et épaules avec les mains</a:t>
            </a:r>
          </a:p>
          <a:p>
            <a:pPr marL="171450" indent="-171450">
              <a:buFontTx/>
              <a:buChar char="-"/>
            </a:pPr>
            <a:r>
              <a:rPr lang="fr-CA" sz="1200" kern="1200" baseline="0" dirty="0">
                <a:solidFill>
                  <a:schemeClr val="tx1"/>
                </a:solidFill>
                <a:effectLst/>
                <a:latin typeface="+mn-lt"/>
                <a:ea typeface="+mn-ea"/>
                <a:cs typeface="+mn-cs"/>
              </a:rPr>
              <a:t>Se placer vis-à-vis de la tâche</a:t>
            </a:r>
          </a:p>
          <a:p>
            <a:pPr marL="0" indent="0">
              <a:buFontTx/>
              <a:buNone/>
            </a:pPr>
            <a:endParaRPr lang="fr-CA" sz="1200" kern="1200" baseline="0" dirty="0">
              <a:solidFill>
                <a:schemeClr val="tx1"/>
              </a:solidFill>
              <a:effectLst/>
              <a:latin typeface="+mn-lt"/>
              <a:ea typeface="+mn-ea"/>
              <a:cs typeface="+mn-cs"/>
            </a:endParaRPr>
          </a:p>
          <a:p>
            <a:pPr marL="0" indent="0">
              <a:buFontTx/>
              <a:buNone/>
            </a:pPr>
            <a:r>
              <a:rPr lang="fr-CA" sz="1200" kern="1200" baseline="0" dirty="0">
                <a:solidFill>
                  <a:schemeClr val="tx1"/>
                </a:solidFill>
                <a:effectLst/>
                <a:latin typeface="+mn-lt"/>
                <a:ea typeface="+mn-ea"/>
                <a:cs typeface="+mn-cs"/>
              </a:rPr>
              <a:t>Démontrer, en exagérant les mouvements, comment ces deux stratégies permettent d’éviter la torsion et rapprochent les bras du corps.</a:t>
            </a:r>
          </a:p>
          <a:p>
            <a:pPr marL="0" indent="0">
              <a:buFontTx/>
              <a:buNone/>
            </a:pPr>
            <a:r>
              <a:rPr lang="fr-CA" sz="1200" kern="1200" baseline="0" dirty="0">
                <a:solidFill>
                  <a:schemeClr val="tx1"/>
                </a:solidFill>
                <a:effectLst/>
                <a:latin typeface="+mn-lt"/>
                <a:ea typeface="+mn-ea"/>
                <a:cs typeface="+mn-cs"/>
              </a:rPr>
              <a:t>Ces deux stratégies sont simples à appliquer et peuvent faire une grande différence dans la prévention des accidents au dos et aux épaules. </a:t>
            </a:r>
            <a:endParaRPr lang="fr-CA"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272A6022-199E-4B3B-8F82-8602ACC206FB}"/>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75B139D0-574F-4370-9B66-7B93E67C1355}"/>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88C6966D-EDF1-4BE8-8D1A-82981D15DABE}"/>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3817542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baseline="0" dirty="0"/>
              <a:t>Facultatif</a:t>
            </a:r>
            <a:r>
              <a:rPr lang="fr-CA" b="0" baseline="0" dirty="0"/>
              <a:t> (si vous ne donnez pas la formation complète, si vous la donnez individuellement ou en plusieurs périodes)</a:t>
            </a:r>
            <a:endParaRPr lang="fr-CA" b="1" baseline="0" dirty="0"/>
          </a:p>
          <a:p>
            <a:endParaRPr lang="fr-CA" baseline="0" dirty="0"/>
          </a:p>
          <a:p>
            <a:r>
              <a:rPr lang="fr-CA" baseline="0" dirty="0"/>
              <a:t>Présenter le déroulement de la journée.</a:t>
            </a:r>
          </a:p>
          <a:p>
            <a:endParaRPr lang="fr-CA" sz="800" baseline="0" dirty="0"/>
          </a:p>
          <a:p>
            <a:r>
              <a:rPr lang="fr-CA" baseline="0" dirty="0"/>
              <a:t>Essentiellement, votre rôle consiste à :</a:t>
            </a:r>
          </a:p>
          <a:p>
            <a:pPr marL="171450" indent="-171450">
              <a:buFontTx/>
              <a:buChar char="-"/>
            </a:pPr>
            <a:r>
              <a:rPr lang="fr-CA" b="1" baseline="0" dirty="0"/>
              <a:t>Faire réfléchir vos participants aux bonnes pratiques</a:t>
            </a:r>
            <a:r>
              <a:rPr lang="fr-CA" baseline="0" dirty="0"/>
              <a:t> en matière de déplacement sécuritaire de personnes</a:t>
            </a:r>
          </a:p>
          <a:p>
            <a:pPr marL="171450" indent="-171450">
              <a:buFontTx/>
              <a:buChar char="-"/>
            </a:pPr>
            <a:r>
              <a:rPr lang="fr-CA" baseline="0" dirty="0"/>
              <a:t>Leur </a:t>
            </a:r>
            <a:r>
              <a:rPr lang="fr-CA" b="1" baseline="0" dirty="0"/>
              <a:t>démontrer</a:t>
            </a:r>
            <a:r>
              <a:rPr lang="fr-CA" baseline="0" dirty="0"/>
              <a:t> comment procéder de façon sécuritaire</a:t>
            </a:r>
          </a:p>
          <a:p>
            <a:pPr marL="171450" indent="-171450">
              <a:buFontTx/>
              <a:buChar char="-"/>
            </a:pPr>
            <a:r>
              <a:rPr lang="fr-CA" b="0" baseline="0" dirty="0"/>
              <a:t>Leur</a:t>
            </a:r>
            <a:r>
              <a:rPr lang="fr-CA" b="1" baseline="0" dirty="0"/>
              <a:t> faire pratiquer </a:t>
            </a:r>
            <a:r>
              <a:rPr lang="fr-CA" baseline="0" dirty="0"/>
              <a:t>les méthodes sécuritaires de déplacement qu’ils ont vues dans la formation en ligne</a:t>
            </a:r>
          </a:p>
          <a:p>
            <a:pPr marL="171450" indent="-171450">
              <a:buFontTx/>
              <a:buChar char="-"/>
            </a:pPr>
            <a:r>
              <a:rPr lang="fr-CA" baseline="0" dirty="0"/>
              <a:t>Parler de </a:t>
            </a:r>
            <a:r>
              <a:rPr lang="fr-CA" b="1" baseline="0" dirty="0"/>
              <a:t>prévention des accidents du travail</a:t>
            </a:r>
            <a:endParaRPr lang="fr-CA" baseline="0" dirty="0"/>
          </a:p>
          <a:p>
            <a:endParaRPr lang="fr-CA" baseline="0" dirty="0"/>
          </a:p>
          <a:p>
            <a:r>
              <a:rPr lang="fr-CA" baseline="0" dirty="0"/>
              <a:t>Ajouter toute information additionnelle pertinente telle que :</a:t>
            </a:r>
          </a:p>
          <a:p>
            <a:pPr marL="171450" indent="-171450">
              <a:buFontTx/>
              <a:buChar char="-"/>
            </a:pPr>
            <a:r>
              <a:rPr lang="fr-CA" baseline="0" dirty="0"/>
              <a:t>Localisation des toilettes</a:t>
            </a:r>
          </a:p>
          <a:p>
            <a:pPr marL="171450" indent="-171450">
              <a:buFontTx/>
              <a:buChar char="-"/>
            </a:pPr>
            <a:r>
              <a:rPr lang="fr-CA" baseline="0" dirty="0"/>
              <a:t>Heure des pauses, du dîner</a:t>
            </a:r>
          </a:p>
          <a:p>
            <a:pPr marL="171450" indent="-171450">
              <a:buFontTx/>
              <a:buChar char="-"/>
            </a:pPr>
            <a:r>
              <a:rPr lang="fr-CA" baseline="0" dirty="0"/>
              <a:t>La façon dont vous allez découper la formation (ex. : 2 demi-journées)</a:t>
            </a:r>
          </a:p>
          <a:p>
            <a:pPr marL="171450" indent="-171450">
              <a:buFontTx/>
              <a:buChar char="-"/>
            </a:pPr>
            <a:r>
              <a:rPr lang="fr-CA" baseline="0" dirty="0"/>
              <a:t>Etc.</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4</a:t>
            </a:fld>
            <a:endParaRPr lang="fr-CA"/>
          </a:p>
        </p:txBody>
      </p:sp>
    </p:spTree>
    <p:extLst>
      <p:ext uri="{BB962C8B-B14F-4D97-AF65-F5344CB8AC3E}">
        <p14:creationId xmlns:p14="http://schemas.microsoft.com/office/powerpoint/2010/main" val="3737740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baseline="0" dirty="0"/>
              <a:t>Avant de faire la démo « Se lever — pivoter — s’asseoir par transfert de poids latéral », expliquer aux participants comment ils pourront utiliser le transfert de poids latéral pour aider une personne à se lever, plutôt que pour déplacer un objet (chaise). </a:t>
            </a:r>
          </a:p>
          <a:p>
            <a:endParaRPr lang="fr-CA" b="0" baseline="0" dirty="0"/>
          </a:p>
          <a:p>
            <a:r>
              <a:rPr lang="fr-CA" b="1" baseline="0" dirty="0"/>
              <a:t>Ce que les participants doivent comprendre et retenir :</a:t>
            </a:r>
          </a:p>
          <a:p>
            <a:pPr marL="171450" indent="-171450">
              <a:buFontTx/>
              <a:buChar char="-"/>
            </a:pPr>
            <a:r>
              <a:rPr lang="fr-CA" baseline="0" dirty="0"/>
              <a:t>Dans l’exercice avec la chaise, le TPL a permis de déplacer la chaise d’un côté à l’autre.</a:t>
            </a:r>
          </a:p>
          <a:p>
            <a:pPr marL="171450" indent="-171450">
              <a:buFontTx/>
              <a:buChar char="-"/>
            </a:pPr>
            <a:r>
              <a:rPr lang="fr-CA" baseline="0" dirty="0"/>
              <a:t>Dans la méthode que vous allez démontrer ici, le TPL va permettre de faire pivoter la personne vers l’avant afin de l’aider à se lever.</a:t>
            </a:r>
          </a:p>
          <a:p>
            <a:pPr marL="171450" indent="-171450">
              <a:buFontTx/>
              <a:buChar char="-"/>
            </a:pPr>
            <a:r>
              <a:rPr lang="fr-CA" baseline="0" dirty="0"/>
              <a:t>Dans les deux cas, le mouvement du soignant est un déplacement latéral (gauche droite) et horizontal. Le mouvement vers le haut survient seulement à la fin, quand la personne se redresse.</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40</a:t>
            </a:fld>
            <a:endParaRPr lang="fr-CA"/>
          </a:p>
        </p:txBody>
      </p:sp>
    </p:spTree>
    <p:extLst>
      <p:ext uri="{BB962C8B-B14F-4D97-AF65-F5344CB8AC3E}">
        <p14:creationId xmlns:p14="http://schemas.microsoft.com/office/powerpoint/2010/main" val="1115956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Faire la démonstration</a:t>
            </a:r>
            <a:r>
              <a:rPr lang="fr-CA" b="1" baseline="0" dirty="0"/>
              <a:t> complète de la méthode</a:t>
            </a:r>
            <a:r>
              <a:rPr lang="fr-CA" baseline="0" dirty="0"/>
              <a:t> « Se lever — pivoter — s’asseoir par transfert de poids latéral » avec une prise enveloppante à la hanche à l’aide de la « Démarche pour un soin sécuritaire ici et maintenant ».</a:t>
            </a:r>
          </a:p>
          <a:p>
            <a:r>
              <a:rPr lang="fr-CA" b="1" baseline="0" dirty="0"/>
              <a:t>ATTENTION : </a:t>
            </a:r>
            <a:r>
              <a:rPr lang="fr-CA" b="1" dirty="0"/>
              <a:t>L</a:t>
            </a:r>
            <a:r>
              <a:rPr lang="fr-CA" b="1" baseline="0" dirty="0"/>
              <a:t>es images sur la diapo sont présentées à titre indicatif. C’est vous qui devez faire la démo complète, en suivant la « Démarche pour un soin sécuritaire ici et maintenant ».</a:t>
            </a:r>
            <a:endParaRPr lang="fr-CA" b="1" baseline="0" dirty="0">
              <a:cs typeface="Calibri"/>
            </a:endParaRPr>
          </a:p>
          <a:p>
            <a:endParaRPr lang="fr-CA" baseline="0" dirty="0"/>
          </a:p>
          <a:p>
            <a:r>
              <a:rPr lang="fr-CA" baseline="0" dirty="0"/>
              <a:t>Inviter les participants à se pratiquer en équipes de deux.</a:t>
            </a:r>
            <a:r>
              <a:rPr lang="fr-CA" dirty="0"/>
              <a:t> </a:t>
            </a:r>
            <a:endParaRPr lang="fr-CA" baseline="0" dirty="0">
              <a:cs typeface="Calibri"/>
            </a:endParaRPr>
          </a:p>
          <a:p>
            <a:endParaRPr lang="fr-CA" baseline="0" dirty="0"/>
          </a:p>
          <a:p>
            <a:r>
              <a:rPr lang="fr-CA" baseline="0" dirty="0"/>
              <a:t>Montrer et faire pratiquer également avec les autres prises : prise pouce/prise au coude.</a:t>
            </a:r>
            <a:endParaRPr lang="fr-CA" baseline="0" dirty="0">
              <a:cs typeface="Calibri"/>
            </a:endParaRPr>
          </a:p>
          <a:p>
            <a:endParaRPr lang="fr-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CA" b="1" baseline="0" dirty="0"/>
              <a:t>Pour que l’exercice soit concluant, assurez-vous que la personne qui joue le patient attende de sentir la pression appliquée sur son bassin, qui l’amène à pivoter avant de se lever. Si elle se lève trop rapidement et facilement, le soignant ne pourra pas ressentir s’il a bien exécuté son mouvement.</a:t>
            </a:r>
            <a:endParaRPr lang="fr-CA" b="1"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baseline="0" dirty="0"/>
              <a:t>ATTENTION ! Sauf exception, lorsque la personne s’assoit, le soignant n’a pas à la pousser vers l’assise. Il est plutôt là pour l’accompagner et contrôler sa descente vers l’assise en effectuant un transfert de poids latéral/</a:t>
            </a:r>
            <a:r>
              <a:rPr lang="fr-CA" b="1" i="1" baseline="0" dirty="0"/>
              <a:t>squat</a:t>
            </a:r>
            <a:r>
              <a:rPr lang="fr-CA" b="1" baseline="0" dirty="0"/>
              <a:t>.</a:t>
            </a:r>
            <a:endParaRPr lang="fr-CA" b="1" baseline="0" dirty="0">
              <a:cs typeface="Calibri"/>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BFBAB5C9-2367-43C5-84E9-D6C5EA0AAC55}"/>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C8E7BF93-CC16-4F2F-B7A7-D2D6C3ACD6B1}"/>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FF06C5E9-183D-4993-BAAE-4793D7ECD107}"/>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7921632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Maintenant qu’ils ont compris comment le transfert de poids latéral peut être utilisé pour aider une personne à se lever, démontrer le transfert de poids avant-arrière </a:t>
            </a:r>
            <a:r>
              <a:rPr lang="fr-CA" b="1" dirty="0"/>
              <a:t>(réf. : Guide du moniteur, annexe H, page 43)</a:t>
            </a:r>
            <a:r>
              <a:rPr lang="fr-CA" b="0" dirty="0"/>
              <a:t>.</a:t>
            </a:r>
            <a:endParaRPr lang="fr-CA" dirty="0"/>
          </a:p>
          <a:p>
            <a:pPr marL="0" marR="0" indent="0" algn="l" defTabSz="914400" rtl="0" eaLnBrk="1" fontAlgn="auto" latinLnBrk="0" hangingPunct="1">
              <a:lnSpc>
                <a:spcPct val="100000"/>
              </a:lnSpc>
              <a:spcBef>
                <a:spcPts val="0"/>
              </a:spcBef>
              <a:spcAft>
                <a:spcPts val="0"/>
              </a:spcAft>
              <a:buClrTx/>
              <a:buSzTx/>
              <a:buFontTx/>
              <a:buNone/>
              <a:tabLst/>
              <a:defRPr/>
            </a:pPr>
            <a:r>
              <a:rPr lang="fr-CA" dirty="0"/>
              <a:t>Inviter les participants à pratiquer le mouvement</a:t>
            </a:r>
            <a:r>
              <a:rPr lang="fr-CA" baseline="0" dirty="0"/>
              <a:t> et les corriger au besoin.</a:t>
            </a:r>
            <a:endParaRPr lang="fr-CA" b="0" dirty="0">
              <a:solidFill>
                <a:srgbClr val="FF0000"/>
              </a:solidFill>
            </a:endParaRP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42</a:t>
            </a:fld>
            <a:endParaRPr lang="fr-CA"/>
          </a:p>
        </p:txBody>
      </p:sp>
    </p:spTree>
    <p:extLst>
      <p:ext uri="{BB962C8B-B14F-4D97-AF65-F5344CB8AC3E}">
        <p14:creationId xmlns:p14="http://schemas.microsoft.com/office/powerpoint/2010/main" val="1515446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kern="1200" baseline="0" dirty="0">
                <a:solidFill>
                  <a:schemeClr val="tx1"/>
                </a:solidFill>
                <a:effectLst/>
                <a:ea typeface="+mn-ea"/>
                <a:cs typeface="+mn-cs"/>
              </a:rPr>
              <a:t>Faire l’exercice d’intégration du TPAA (souque à la corde) et inviter les participants à se pratiquer </a:t>
            </a:r>
            <a:r>
              <a:rPr lang="fr-CA" b="1" dirty="0"/>
              <a:t>(réf. : Guide du moniteur, annexe H, page 44)</a:t>
            </a:r>
            <a:r>
              <a:rPr lang="fr-CA" b="0" dirty="0"/>
              <a:t>.</a:t>
            </a:r>
            <a:endParaRPr lang="fr-CA" b="0" baseline="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b="1" kern="1200" baseline="0" dirty="0">
              <a:solidFill>
                <a:srgbClr val="FF0000"/>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b="0" kern="1200" baseline="0" dirty="0">
                <a:solidFill>
                  <a:srgbClr val="000000"/>
                </a:solidFill>
                <a:effectLst/>
                <a:ea typeface="+mn-ea"/>
                <a:cs typeface="+mn-cs"/>
              </a:rPr>
              <a:t>Déroulement : </a:t>
            </a:r>
            <a:endParaRPr lang="fr-CA" b="0" kern="1200" dirty="0">
              <a:solidFill>
                <a:srgbClr val="000000"/>
              </a:solidFill>
              <a:effectLst/>
              <a:ea typeface="+mn-ea"/>
              <a:cs typeface="+mn-cs"/>
            </a:endParaRPr>
          </a:p>
          <a:p>
            <a:pPr marL="285750" indent="-285750" algn="l">
              <a:buFontTx/>
              <a:buChar char="-"/>
            </a:pPr>
            <a:r>
              <a:rPr lang="fr-FR" b="0" i="0" u="none" strike="noStrike" baseline="0" dirty="0"/>
              <a:t>Se placer face à face avec un partenaire en tenant fermement une corde d’environ un mètre.</a:t>
            </a:r>
          </a:p>
          <a:p>
            <a:pPr marL="285750" indent="-285750" algn="l">
              <a:buFontTx/>
              <a:buChar char="-"/>
            </a:pPr>
            <a:r>
              <a:rPr lang="fr-FR" b="0" i="0" u="none" strike="noStrike" baseline="0" dirty="0"/>
              <a:t>Le partenaire n</a:t>
            </a:r>
            <a:r>
              <a:rPr lang="fr-FR" b="0" i="0" u="none" strike="noStrike" baseline="30000" dirty="0"/>
              <a:t>o</a:t>
            </a:r>
            <a:r>
              <a:rPr lang="fr-FR" b="0" i="0" u="none" strike="noStrike" baseline="0" dirty="0"/>
              <a:t> 1 se place en position de transfert de poids avant-arrière et le partenaire n</a:t>
            </a:r>
            <a:r>
              <a:rPr lang="fr-FR" b="0" i="0" u="none" strike="noStrike" baseline="30000" dirty="0"/>
              <a:t>o</a:t>
            </a:r>
            <a:r>
              <a:rPr lang="fr-FR" b="0" i="0" u="none" strike="noStrike" baseline="0" dirty="0"/>
              <a:t> 2 en position de transfert de poids arrière-avant.</a:t>
            </a:r>
          </a:p>
          <a:p>
            <a:pPr marL="285750" indent="-285750" algn="l">
              <a:buFontTx/>
              <a:buChar char="-"/>
            </a:pPr>
            <a:r>
              <a:rPr lang="fr-FR" b="0" i="0" u="none" strike="noStrike" baseline="0" dirty="0"/>
              <a:t>Le partenaire n</a:t>
            </a:r>
            <a:r>
              <a:rPr lang="fr-FR" b="0" i="0" u="none" strike="noStrike" baseline="30000" dirty="0"/>
              <a:t>o</a:t>
            </a:r>
            <a:r>
              <a:rPr lang="fr-FR" b="0" i="0" u="none" strike="noStrike" baseline="0" dirty="0"/>
              <a:t> 1 amorce un transfert de poids avant-arrière et entraîne le partenaire n</a:t>
            </a:r>
            <a:r>
              <a:rPr lang="fr-FR" b="0" i="0" u="none" strike="noStrike" baseline="30000" dirty="0"/>
              <a:t>o</a:t>
            </a:r>
            <a:r>
              <a:rPr lang="fr-FR" b="0" i="0" u="none" strike="noStrike" baseline="0" dirty="0"/>
              <a:t> 2 vers lui. Ce dernier effectue alors un transfert de poids arrière-avant.</a:t>
            </a:r>
          </a:p>
          <a:p>
            <a:pPr marL="285750" indent="-285750" algn="l">
              <a:buFontTx/>
              <a:buChar char="-"/>
            </a:pPr>
            <a:r>
              <a:rPr lang="fr-FR" b="0" i="0" u="none" strike="noStrike" baseline="0" dirty="0"/>
              <a:t>Les deux partenaires demeurent à la même hauteur (c’est-à-dire qu’ils ne font aucun mouvement vers le haut ou vers le bas).</a:t>
            </a:r>
          </a:p>
          <a:p>
            <a:pPr marL="285750" indent="-285750" algn="l">
              <a:buFontTx/>
              <a:buChar char="-"/>
            </a:pPr>
            <a:r>
              <a:rPr lang="fr-FR" b="0" i="0" u="none" strike="noStrike" baseline="0" dirty="0"/>
              <a:t>Après un temps d’arrêt, répéter le mouvement en sens inverse, c’est-à-dire que cette fois, c’est le partenaire n</a:t>
            </a:r>
            <a:r>
              <a:rPr lang="fr-FR" b="0" i="0" u="none" strike="noStrike" baseline="30000" dirty="0"/>
              <a:t>o</a:t>
            </a:r>
            <a:r>
              <a:rPr lang="fr-FR" b="0" i="0" u="none" strike="noStrike" baseline="0" dirty="0"/>
              <a:t> 2 qui amorce le transfert de poids avant-arrière et qui entraîne le </a:t>
            </a:r>
            <a:r>
              <a:rPr lang="fr-CA" b="0" i="0" u="none" strike="noStrike" baseline="0" dirty="0"/>
              <a:t>partenaire n</a:t>
            </a:r>
            <a:r>
              <a:rPr lang="fr-CA" b="0" i="0" u="none" strike="noStrike" baseline="30000" dirty="0"/>
              <a:t>o</a:t>
            </a:r>
            <a:r>
              <a:rPr lang="fr-CA" b="0" i="0" u="none" strike="noStrike" baseline="0" dirty="0"/>
              <a:t> 1.</a:t>
            </a:r>
          </a:p>
          <a:p>
            <a:pPr algn="l"/>
            <a:endParaRPr lang="fr-CA" dirty="0">
              <a:effectLs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fr-CA" b="1" dirty="0">
                <a:effectLst/>
                <a:ea typeface="Calibri" panose="020F0502020204030204" pitchFamily="34" charset="0"/>
                <a:cs typeface="Arial" panose="020B0604020202020204" pitchFamily="34" charset="0"/>
              </a:rPr>
              <a:t>ATTENTION ! C’est le partenaire qui effectue le transfert de poids avant-arrière qui tire sur la corde afin de générer le déplacement de l’autre partenaire vers lui. Ce dernier doit se laisser tirer vers l’avant en transfert de poids arrière-avant et non se déplacer lui-même.</a:t>
            </a:r>
            <a:endParaRPr lang="fr-CA" kern="1200" dirty="0">
              <a:solidFill>
                <a:schemeClr val="tx1"/>
              </a:solidFill>
              <a:effectLst/>
              <a:ea typeface="+mn-ea"/>
              <a:cs typeface="+mn-cs"/>
            </a:endParaRPr>
          </a:p>
          <a:p>
            <a:r>
              <a:rPr lang="fr-CA" kern="1200" dirty="0">
                <a:solidFill>
                  <a:schemeClr val="tx1"/>
                </a:solidFill>
                <a:effectLst/>
                <a:ea typeface="+mn-ea"/>
                <a:cs typeface="+mn-cs"/>
              </a:rPr>
              <a:t>Inviter les participants à se pratiquer et les corriger</a:t>
            </a:r>
            <a:r>
              <a:rPr lang="fr-CA" kern="1200" baseline="0" dirty="0">
                <a:solidFill>
                  <a:schemeClr val="tx1"/>
                </a:solidFill>
                <a:effectLst/>
                <a:ea typeface="+mn-ea"/>
                <a:cs typeface="+mn-cs"/>
              </a:rPr>
              <a:t> au besoin.</a:t>
            </a:r>
          </a:p>
          <a:p>
            <a:endParaRPr lang="fr-CA" kern="1200" baseline="0" dirty="0">
              <a:solidFill>
                <a:schemeClr val="tx1"/>
              </a:solidFill>
              <a:effectLst/>
              <a:ea typeface="+mn-ea"/>
              <a:cs typeface="+mn-cs"/>
            </a:endParaRPr>
          </a:p>
          <a:p>
            <a:r>
              <a:rPr lang="fr-CA" b="1" kern="1200" baseline="0" dirty="0">
                <a:solidFill>
                  <a:schemeClr val="tx1"/>
                </a:solidFill>
                <a:effectLst/>
                <a:ea typeface="+mn-ea"/>
                <a:cs typeface="+mn-cs"/>
              </a:rPr>
              <a:t>Ce que les participants doivent retenir : </a:t>
            </a:r>
            <a:r>
              <a:rPr lang="fr-CA" kern="1200" baseline="0" dirty="0">
                <a:solidFill>
                  <a:schemeClr val="tx1"/>
                </a:solidFill>
                <a:effectLst/>
                <a:ea typeface="+mn-ea"/>
                <a:cs typeface="+mn-cs"/>
              </a:rPr>
              <a:t>En déplaçant correctement le poids de notre corps ET en saisissant fermement un objet (dans ce cas-ci, une corde reliée à son partenaire), on peut déplacer cet objet tout en conservant la posture de base et en évitant de mettre son dos et ses épaules à risque de blessures. Si ça fonctionne avec une corde reliée à une autre personne, ce sera aussi possible lorsqu’il faudra déplacer une personne, par exemple dans son lit. </a:t>
            </a:r>
            <a:endParaRPr lang="fr-CA" kern="1200" dirty="0">
              <a:solidFill>
                <a:schemeClr val="tx1"/>
              </a:solidFill>
              <a:effectLst/>
              <a:ea typeface="+mn-ea"/>
              <a:cs typeface="+mn-cs"/>
            </a:endParaRP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43</a:t>
            </a:fld>
            <a:endParaRPr lang="fr-CA"/>
          </a:p>
        </p:txBody>
      </p:sp>
    </p:spTree>
    <p:extLst>
      <p:ext uri="{BB962C8B-B14F-4D97-AF65-F5344CB8AC3E}">
        <p14:creationId xmlns:p14="http://schemas.microsoft.com/office/powerpoint/2010/main" val="40929923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baseline="0" dirty="0">
                <a:solidFill>
                  <a:schemeClr val="tx1"/>
                </a:solidFill>
                <a:effectLst/>
                <a:latin typeface="+mn-lt"/>
                <a:ea typeface="+mn-ea"/>
                <a:cs typeface="+mn-cs"/>
              </a:rPr>
              <a:t>Faire remarquer aux participants que, si la prise est trop loin en avant, trop haute ou trop basse, leur dos sera alors penché vers l’avant et les bras vont s’écarter du tronc.</a:t>
            </a:r>
          </a:p>
          <a:p>
            <a:endParaRPr lang="fr-CA" sz="1200" kern="1200" baseline="0" dirty="0">
              <a:solidFill>
                <a:schemeClr val="tx1"/>
              </a:solidFill>
              <a:effectLst/>
              <a:latin typeface="+mn-lt"/>
              <a:ea typeface="+mn-ea"/>
              <a:cs typeface="+mn-cs"/>
            </a:endParaRPr>
          </a:p>
          <a:p>
            <a:r>
              <a:rPr lang="fr-CA" sz="1200" kern="1200" baseline="0" dirty="0">
                <a:solidFill>
                  <a:schemeClr val="tx1"/>
                </a:solidFill>
                <a:effectLst/>
                <a:latin typeface="+mn-lt"/>
                <a:ea typeface="+mn-ea"/>
                <a:cs typeface="+mn-cs"/>
              </a:rPr>
              <a:t>Comment éviter ces risques ? En appliquant les stratégies suivantes (aide-mémoire « posture », page 2) : </a:t>
            </a:r>
          </a:p>
          <a:p>
            <a:pPr marL="171450" indent="-171450">
              <a:buFontTx/>
              <a:buChar char="-"/>
            </a:pPr>
            <a:r>
              <a:rPr lang="fr-CA" sz="1200" kern="1200" baseline="0" dirty="0">
                <a:solidFill>
                  <a:schemeClr val="tx1"/>
                </a:solidFill>
                <a:effectLst/>
                <a:latin typeface="+mn-lt"/>
                <a:ea typeface="+mn-ea"/>
                <a:cs typeface="+mn-cs"/>
              </a:rPr>
              <a:t>Se placer à la même hauteur que la tâche. On peut jouer avec notre hauteur (se redresser davantage, s’abaisser en s’asseyant sur un petit banc) ou jouer avec la hauteur de la tâche (ex. : monter ou descendre le lit)</a:t>
            </a:r>
          </a:p>
          <a:p>
            <a:pPr marL="171450" indent="-171450">
              <a:buFontTx/>
              <a:buChar char="-"/>
            </a:pPr>
            <a:r>
              <a:rPr lang="fr-CA" sz="1200" kern="1200" baseline="0" dirty="0">
                <a:solidFill>
                  <a:schemeClr val="tx1"/>
                </a:solidFill>
                <a:effectLst/>
                <a:latin typeface="+mn-lt"/>
                <a:ea typeface="+mn-ea"/>
                <a:cs typeface="+mn-cs"/>
              </a:rPr>
              <a:t>Se rapprocher de ce qu’on fait</a:t>
            </a:r>
          </a:p>
          <a:p>
            <a:pPr marL="0" indent="0">
              <a:buFontTx/>
              <a:buNone/>
            </a:pPr>
            <a:endParaRPr lang="fr-CA" sz="1200" kern="1200" baseline="0" dirty="0">
              <a:solidFill>
                <a:schemeClr val="tx1"/>
              </a:solidFill>
              <a:effectLst/>
              <a:latin typeface="+mn-lt"/>
              <a:ea typeface="+mn-ea"/>
              <a:cs typeface="+mn-cs"/>
            </a:endParaRPr>
          </a:p>
          <a:p>
            <a:pPr marL="0" indent="0">
              <a:buFontTx/>
              <a:buNone/>
            </a:pPr>
            <a:r>
              <a:rPr lang="fr-CA" sz="1200" kern="1200" baseline="0" dirty="0">
                <a:solidFill>
                  <a:schemeClr val="tx1"/>
                </a:solidFill>
                <a:effectLst/>
                <a:latin typeface="+mn-lt"/>
                <a:ea typeface="+mn-ea"/>
                <a:cs typeface="+mn-cs"/>
              </a:rPr>
              <a:t>Démontrer, en exagérant les mouvements, comment ces deux stratégies permettent d’éviter la flexion du tronc et rapprochent les bras du corps.</a:t>
            </a:r>
          </a:p>
          <a:p>
            <a:pPr marL="0" indent="0">
              <a:buFontTx/>
              <a:buNone/>
            </a:pPr>
            <a:r>
              <a:rPr lang="fr-CA" sz="1200" kern="1200" baseline="0" dirty="0">
                <a:solidFill>
                  <a:schemeClr val="tx1"/>
                </a:solidFill>
                <a:effectLst/>
                <a:latin typeface="+mn-lt"/>
                <a:ea typeface="+mn-ea"/>
                <a:cs typeface="+mn-cs"/>
              </a:rPr>
              <a:t>Ces deux stratégies sont simples à appliquer et peuvent faire une grande différence dans la prévention des accidents au dos et aux épaules. </a:t>
            </a:r>
            <a:endParaRPr lang="fr-CA" baseline="0"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44</a:t>
            </a:fld>
            <a:endParaRPr lang="fr-CA"/>
          </a:p>
        </p:txBody>
      </p:sp>
    </p:spTree>
    <p:extLst>
      <p:ext uri="{BB962C8B-B14F-4D97-AF65-F5344CB8AC3E}">
        <p14:creationId xmlns:p14="http://schemas.microsoft.com/office/powerpoint/2010/main" val="42178739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baseline="0" dirty="0"/>
              <a:t>Avant de faire la démo « Se lever — pivoter — s’asseoir par transfert de poids avant-arrière », expliquer aux participants comment ils pourront utiliser le transfert de poids avant-arrière pour aider une personne à se déplacer. Au lieu de saisir une corde comme dans l’exercice, ils saisiront la ou les mains de la personne, ou une rallonge.</a:t>
            </a:r>
            <a:endParaRPr lang="fr-CA" b="1" baseline="0" dirty="0"/>
          </a:p>
          <a:p>
            <a:endParaRPr lang="fr-CA" b="1" baseline="0" dirty="0"/>
          </a:p>
          <a:p>
            <a:r>
              <a:rPr lang="fr-CA" b="1" baseline="0" dirty="0"/>
              <a:t>Ce que les participants doivent comprendre et retenir :</a:t>
            </a:r>
          </a:p>
          <a:p>
            <a:pPr marL="171450" indent="-171450">
              <a:buFontTx/>
              <a:buChar char="-"/>
            </a:pPr>
            <a:r>
              <a:rPr lang="fr-CA" baseline="0" dirty="0"/>
              <a:t>Dans l’exercice, le TPAA a permis de tirer leur partenaire vers eux (et, pour l’autre partenaire, de ressentir la traction).</a:t>
            </a:r>
          </a:p>
          <a:p>
            <a:pPr marL="171450" indent="-171450">
              <a:buFontTx/>
              <a:buChar char="-"/>
            </a:pPr>
            <a:r>
              <a:rPr lang="fr-CA" baseline="0" dirty="0"/>
              <a:t>Dans la méthode que vous allez démontrer ici, le TPAA permet de faire pivoter la personne vers l’avant afin de l’aider à se lever.</a:t>
            </a:r>
          </a:p>
          <a:p>
            <a:pPr marL="171450" indent="-171450">
              <a:buFontTx/>
              <a:buChar char="-"/>
            </a:pPr>
            <a:r>
              <a:rPr lang="fr-CA" baseline="0" dirty="0"/>
              <a:t>Dans les deux cas, le mouvement du soignant est un déplacement avant-arrière et horizontal. Le mouvement vers le haut survient seulement à la fin, quand la personne se redresse.</a:t>
            </a:r>
          </a:p>
          <a:p>
            <a:pPr marL="171450" indent="-171450">
              <a:buFontTx/>
              <a:buChar char="-"/>
            </a:pPr>
            <a:r>
              <a:rPr lang="fr-CA" baseline="0" dirty="0"/>
              <a:t>Noter que lorsque le soignant aide la personne à s’asseoir, il fait un transfert de poids arrière-avant (plutôt qu’avant-arrière).</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45</a:t>
            </a:fld>
            <a:endParaRPr lang="fr-CA"/>
          </a:p>
        </p:txBody>
      </p:sp>
    </p:spTree>
    <p:extLst>
      <p:ext uri="{BB962C8B-B14F-4D97-AF65-F5344CB8AC3E}">
        <p14:creationId xmlns:p14="http://schemas.microsoft.com/office/powerpoint/2010/main" val="35538445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Faire la démonstration</a:t>
            </a:r>
            <a:r>
              <a:rPr lang="fr-CA" b="1" baseline="0" dirty="0"/>
              <a:t> complète de la méthode</a:t>
            </a:r>
            <a:r>
              <a:rPr lang="fr-CA" baseline="0" dirty="0"/>
              <a:t> « Se lever — pivoter — s’asseoir par transfert de poids avant-arrière » à l’aide de la « Démarche pour un soin sécuritaire ici et maintenant ».</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Inviter les participants à se pratiquer en équipes de deux.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Montrer et faire pratiquer également les variantes : à deux soignants, à un soignant avec une prise pouce double, avec une rallonge sous les fesses, etc.</a:t>
            </a:r>
          </a:p>
          <a:p>
            <a:endParaRPr lang="fr-CA" baseline="0" dirty="0"/>
          </a:p>
          <a:p>
            <a:r>
              <a:rPr lang="fr-CA" b="1" baseline="0" dirty="0"/>
              <a:t>Pour que l’exercice soit concluant, assurez-vous que la personne qui joue le patient attende de sentir la traction exercée par le soignant, ce qui va la faire pivoter, avant de se lever. Si elle se lève trop rapidement et facilement, le soignant ne pourra pas ressentir </a:t>
            </a:r>
            <a:r>
              <a:rPr lang="fr-CA" b="1" dirty="0"/>
              <a:t>s</a:t>
            </a:r>
            <a:r>
              <a:rPr lang="fr-CA" b="1" baseline="0" dirty="0"/>
              <a:t>’il a bien exécuté son mouvement.</a:t>
            </a:r>
          </a:p>
          <a:p>
            <a:endParaRPr lang="fr-CA" b="1" baseline="0" dirty="0"/>
          </a:p>
          <a:p>
            <a:r>
              <a:rPr lang="fr-CA" b="1" baseline="0" dirty="0"/>
              <a:t>ATTENTION </a:t>
            </a:r>
            <a:r>
              <a:rPr lang="fr-CA" b="1" dirty="0"/>
              <a:t>! </a:t>
            </a:r>
            <a:r>
              <a:rPr lang="fr-CA" b="1" baseline="0" dirty="0"/>
              <a:t>Le soignant ne doit pas oublier de demander à la personne de tirer sur son bras/sur sa main pour avoir le bras contracté. Sans cela, son bras va s’allonger, mais ses fesses vont demeurer sur l’assise !</a:t>
            </a:r>
          </a:p>
          <a:p>
            <a:endParaRPr lang="fr-CA"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baseline="0" dirty="0"/>
              <a:t>ATTENTION ! Sauf exception, lorsque la personne s’assoit, le soignant n’a pas à la pousser vers l’assise. Il est plutôt là pour l’accompagner et contrôler sa descente vers l’assise en effectuant un transfert de poids arrière-avant.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4B65E24A-FEB1-42EA-8A21-B17AF345D933}"/>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66E6BDFD-29AC-445F-8FF6-0F369509DB25}"/>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A2B325D1-EF23-43DC-B62F-9A713F2D2796}"/>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18602450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Informer les participants que la méthode qui était enseignée autrefois  « Lever par contrepoids » (que plusieurs appelaient « pivot ») ne doit plus être utilisée. La littérature scientifique, de même que nos observations, démontre que cette méthode comporte des risques importants pour le soignant et pour la personne</a:t>
            </a:r>
            <a:r>
              <a:rPr lang="fr-CA" b="1" dirty="0"/>
              <a:t>. </a:t>
            </a:r>
            <a:r>
              <a:rPr lang="fr-CA" b="1" u="sng" dirty="0"/>
              <a:t>Elle ne doit plus être utilisée</a:t>
            </a:r>
            <a:r>
              <a:rPr lang="fr-CA" b="1" dirty="0"/>
              <a:t>. </a:t>
            </a:r>
          </a:p>
          <a:p>
            <a:endParaRPr lang="fr-CA" dirty="0"/>
          </a:p>
          <a:p>
            <a:r>
              <a:rPr lang="fr-CA" dirty="0"/>
              <a:t>Si le soignant ne peut pas aider une personne à se lever par transfert de poids latéral ou transfert de poids avant-arrière, il devrait utiliser un équipement tel qu’un verticalisateur, un levier à station debout ou un lève-personne.</a:t>
            </a:r>
          </a:p>
          <a:p>
            <a:endParaRPr lang="fr-CA" dirty="0"/>
          </a:p>
          <a:p>
            <a:r>
              <a:rPr lang="fr-CA" dirty="0"/>
              <a:t>L’absence de ces équipements n’est pas un argument valable pour lever une personne par contrepoids. Le risque est connu, on ne peut pas faire comme si on ne le connaissait pas. L’établissement doit plutôt revoir ses pratiques organisationnelles afin de ne pas placer les soignants en situation de danger. </a:t>
            </a:r>
          </a:p>
          <a:p>
            <a:endParaRPr lang="fr-CA" dirty="0"/>
          </a:p>
          <a:p>
            <a:r>
              <a:rPr lang="fr-CA" dirty="0"/>
              <a:t>Par exemple :</a:t>
            </a:r>
          </a:p>
          <a:p>
            <a:pPr marL="171450" indent="-171450">
              <a:buFontTx/>
              <a:buChar char="-"/>
            </a:pPr>
            <a:r>
              <a:rPr lang="fr-CA" dirty="0"/>
              <a:t>Augmenter sa flotte d’équipements</a:t>
            </a:r>
          </a:p>
          <a:p>
            <a:pPr marL="171450" indent="-171450">
              <a:buFontTx/>
              <a:buChar char="-"/>
            </a:pPr>
            <a:r>
              <a:rPr lang="fr-CA" dirty="0"/>
              <a:t>Prescrire une toilette au lit ou l’utilisation d’une chaise d’aisance (par exemple à domicile)</a:t>
            </a:r>
          </a:p>
          <a:p>
            <a:pPr marL="171450" indent="-171450">
              <a:buFontTx/>
              <a:buChar char="-"/>
            </a:pPr>
            <a:r>
              <a:rPr lang="fr-CA" dirty="0"/>
              <a:t>Etc.</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47</a:t>
            </a:fld>
            <a:endParaRPr lang="fr-CA"/>
          </a:p>
        </p:txBody>
      </p:sp>
    </p:spTree>
    <p:extLst>
      <p:ext uri="{BB962C8B-B14F-4D97-AF65-F5344CB8AC3E}">
        <p14:creationId xmlns:p14="http://schemas.microsoft.com/office/powerpoint/2010/main" val="36543153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Démontrer l’utilisation d’au moins un modèle de verticalisateur (ex. : </a:t>
            </a:r>
            <a:r>
              <a:rPr lang="fr-CA" i="1" baseline="0" dirty="0"/>
              <a:t>Return 7500</a:t>
            </a:r>
            <a:r>
              <a:rPr lang="fr-CA" baseline="0" dirty="0"/>
              <a:t>, </a:t>
            </a:r>
            <a:r>
              <a:rPr lang="fr-CA" i="1" baseline="0" dirty="0"/>
              <a:t>Stand Assist</a:t>
            </a:r>
            <a:r>
              <a:rPr lang="fr-CA" baseline="0" dirty="0"/>
              <a:t>, </a:t>
            </a:r>
            <a:r>
              <a:rPr lang="fr-CA" i="1" baseline="0" dirty="0"/>
              <a:t>Sara </a:t>
            </a:r>
            <a:r>
              <a:rPr lang="fr-CA" i="1" baseline="0" dirty="0" err="1"/>
              <a:t>Stedy</a:t>
            </a:r>
            <a:r>
              <a:rPr lang="fr-CA" baseline="0" dirty="0"/>
              <a:t>, etc.). Si vous n’avez pas de verticalisateur dans votre établissement, présenter la vidéo disponible avec les outils du moniteur PDSP : </a:t>
            </a:r>
            <a:r>
              <a:rPr lang="fr-CA" sz="1200" u="sng" dirty="0">
                <a:solidFill>
                  <a:srgbClr val="0563C1"/>
                </a:solidFill>
                <a:effectLst/>
                <a:latin typeface="Calibri" panose="020F0502020204030204" pitchFamily="34" charset="0"/>
                <a:ea typeface="Calibri" panose="020F0502020204030204" pitchFamily="34" charset="0"/>
                <a:hlinkClick r:id="rId3"/>
              </a:rPr>
              <a:t>http://asstsas.qc.ca/dossiers-thematiques/outils-du-moniteur-pdsp</a:t>
            </a:r>
            <a:r>
              <a:rPr lang="fr-CA" sz="1200" u="none" dirty="0">
                <a:solidFill>
                  <a:srgbClr val="0563C1"/>
                </a:solidFill>
                <a:effectLst/>
                <a:latin typeface="Calibri" panose="020F0502020204030204" pitchFamily="34" charset="0"/>
                <a:ea typeface="Calibri" panose="020F0502020204030204" pitchFamily="34" charset="0"/>
              </a:rPr>
              <a:t>.</a:t>
            </a:r>
            <a:endParaRPr lang="fr-CA" sz="1000" b="0" u="none" kern="1200" dirty="0">
              <a:solidFill>
                <a:schemeClr val="tx1"/>
              </a:solidFill>
              <a:effectLst/>
              <a:latin typeface="+mn-lt"/>
              <a:ea typeface="+mn-ea"/>
              <a:cs typeface="+mn-cs"/>
            </a:endParaRPr>
          </a:p>
          <a:p>
            <a:endParaRPr lang="fr-CA" baseline="0" dirty="0"/>
          </a:p>
          <a:p>
            <a:r>
              <a:rPr lang="fr-CA" baseline="0" dirty="0"/>
              <a:t>Discuter des différentes façons d’utiliser le verticalisateur (s</a:t>
            </a:r>
            <a:r>
              <a:rPr lang="fr-CA" b="0" baseline="0" dirty="0"/>
              <a:t>e référer au continuum </a:t>
            </a:r>
            <a:r>
              <a:rPr lang="fr-CA" b="1" baseline="0" dirty="0"/>
              <a:t>Transferts assis </a:t>
            </a:r>
            <a:r>
              <a:rPr lang="fr-CA" b="0" baseline="0" dirty="0"/>
              <a:t>pour plus de détails) :</a:t>
            </a:r>
          </a:p>
          <a:p>
            <a:pPr marL="171450" indent="-171450">
              <a:buFontTx/>
              <a:buChar char="-"/>
            </a:pPr>
            <a:r>
              <a:rPr lang="fr-CA" b="0" baseline="0" dirty="0"/>
              <a:t>avec ou sans ceinture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b="0" baseline="0" dirty="0"/>
              <a:t>avec ou sans aide du soignant par TPL ou TPAA.</a:t>
            </a:r>
          </a:p>
          <a:p>
            <a:pPr marL="0" indent="0">
              <a:buFontTx/>
              <a:buNone/>
            </a:pPr>
            <a:endParaRPr lang="fr-CA" b="0" baseline="0" dirty="0"/>
          </a:p>
          <a:p>
            <a:pPr marL="0" indent="0">
              <a:buFontTx/>
              <a:buNone/>
            </a:pPr>
            <a:r>
              <a:rPr lang="fr-CA" b="0" baseline="0" dirty="0"/>
              <a:t>Si l’équipement est disponible, inviter les participants à en faire l’essai, comme soignant et comme personne à déplacer.</a:t>
            </a:r>
          </a:p>
          <a:p>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48</a:t>
            </a:fld>
            <a:endParaRPr lang="fr-CA"/>
          </a:p>
        </p:txBody>
      </p:sp>
    </p:spTree>
    <p:extLst>
      <p:ext uri="{BB962C8B-B14F-4D97-AF65-F5344CB8AC3E}">
        <p14:creationId xmlns:p14="http://schemas.microsoft.com/office/powerpoint/2010/main" val="37433817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baseline="0" dirty="0">
                <a:solidFill>
                  <a:schemeClr val="tx1"/>
                </a:solidFill>
              </a:rPr>
              <a:t>Facultatif</a:t>
            </a:r>
          </a:p>
          <a:p>
            <a:endParaRPr lang="fr-CA" b="0" baseline="0" dirty="0">
              <a:solidFill>
                <a:schemeClr val="tx1"/>
              </a:solidFill>
            </a:endParaRPr>
          </a:p>
          <a:p>
            <a:r>
              <a:rPr lang="fr-CA" b="0" baseline="0" dirty="0">
                <a:solidFill>
                  <a:schemeClr val="tx1"/>
                </a:solidFill>
              </a:rPr>
              <a:t>Présenter différentes utilisations du tabouret à roulettes :</a:t>
            </a:r>
          </a:p>
          <a:p>
            <a:pPr marL="171450" indent="-171450">
              <a:buFontTx/>
              <a:buChar char="-"/>
            </a:pPr>
            <a:r>
              <a:rPr lang="fr-CA" b="0" baseline="0" dirty="0">
                <a:solidFill>
                  <a:schemeClr val="tx1"/>
                </a:solidFill>
              </a:rPr>
              <a:t>pour glisser un enfant sur soi ;</a:t>
            </a:r>
          </a:p>
          <a:p>
            <a:pPr marL="171450" indent="-171450">
              <a:buFontTx/>
              <a:buChar char="-"/>
            </a:pPr>
            <a:r>
              <a:rPr lang="fr-CA" b="0" baseline="0" dirty="0">
                <a:solidFill>
                  <a:schemeClr val="tx1"/>
                </a:solidFill>
              </a:rPr>
              <a:t>pour aider une personne de petite taille à se lever en TPL ou TPAA.</a:t>
            </a:r>
          </a:p>
          <a:p>
            <a:pPr marL="171450" indent="-171450">
              <a:buFontTx/>
              <a:buChar char="-"/>
            </a:pPr>
            <a:endParaRPr lang="fr-CA" b="0" baseline="0" dirty="0">
              <a:solidFill>
                <a:schemeClr val="tx1"/>
              </a:solidFill>
            </a:endParaRPr>
          </a:p>
          <a:p>
            <a:pPr marL="0" indent="0">
              <a:buFontTx/>
              <a:buNone/>
            </a:pPr>
            <a:r>
              <a:rPr lang="fr-CA" b="0" baseline="0" dirty="0">
                <a:solidFill>
                  <a:schemeClr val="tx1"/>
                </a:solidFill>
              </a:rPr>
              <a:t>Inviter les participants à pratiquer, si pertinent. </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49</a:t>
            </a:fld>
            <a:endParaRPr lang="fr-CA"/>
          </a:p>
        </p:txBody>
      </p:sp>
    </p:spTree>
    <p:extLst>
      <p:ext uri="{BB962C8B-B14F-4D97-AF65-F5344CB8AC3E}">
        <p14:creationId xmlns:p14="http://schemas.microsoft.com/office/powerpoint/2010/main" val="1781119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Présenter les objectifs</a:t>
            </a:r>
            <a:r>
              <a:rPr lang="fr-CA" baseline="0" dirty="0"/>
              <a:t> de la formation et tout autre objectif que vous souhaitez atteindre si vous bonifiez la formation avec du matériel additionnel. </a:t>
            </a:r>
          </a:p>
          <a:p>
            <a:r>
              <a:rPr lang="fr-CA" baseline="0" dirty="0"/>
              <a:t>Noter que la formation en ligne a comme objectif de « </a:t>
            </a:r>
            <a:r>
              <a:rPr lang="fr-CA" b="1" baseline="0" dirty="0"/>
              <a:t>Décrire </a:t>
            </a:r>
            <a:r>
              <a:rPr lang="fr-CA" baseline="0" dirty="0"/>
              <a:t>la démarche et les principes à suivre pour préserver la santé physique du soignant lors de tâches d’assistance à la personne ». </a:t>
            </a:r>
          </a:p>
          <a:p>
            <a:endParaRPr lang="fr-CA" baseline="0" dirty="0"/>
          </a:p>
          <a:p>
            <a:r>
              <a:rPr lang="fr-CA" baseline="0" dirty="0"/>
              <a:t>Ainsi, à leur arrivée, vos participants devraient être en mesure de « </a:t>
            </a:r>
            <a:r>
              <a:rPr lang="fr-CA" b="1" baseline="0" dirty="0"/>
              <a:t>décrire </a:t>
            </a:r>
            <a:r>
              <a:rPr lang="fr-CA" baseline="0" dirty="0"/>
              <a:t>» la démarche et les principes, alors qu’avec vous, ils vont apprendre comment « </a:t>
            </a:r>
            <a:r>
              <a:rPr lang="fr-CA" b="1" baseline="0" dirty="0"/>
              <a:t>appliquer</a:t>
            </a:r>
            <a:r>
              <a:rPr lang="fr-CA" baseline="0" dirty="0"/>
              <a:t> » la démarche et les principes. </a:t>
            </a:r>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5</a:t>
            </a:fld>
            <a:endParaRPr lang="fr-CA"/>
          </a:p>
        </p:txBody>
      </p:sp>
    </p:spTree>
    <p:extLst>
      <p:ext uri="{BB962C8B-B14F-4D97-AF65-F5344CB8AC3E}">
        <p14:creationId xmlns:p14="http://schemas.microsoft.com/office/powerpoint/2010/main" val="9054623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Si la personne ne parvient pas à</a:t>
            </a:r>
            <a:r>
              <a:rPr lang="fr-CA" baseline="0" dirty="0"/>
              <a:t> se lever malgré l’aide donnée par le soignant, ou si l’effort est excessif (plus grand que ce pourrait faire un enfant de 10 ans), on doit recourir à des équipements qui vont forcer à notre place. </a:t>
            </a:r>
            <a:r>
              <a:rPr lang="fr-CA" sz="1200" kern="1200" dirty="0">
                <a:solidFill>
                  <a:schemeClr val="tx1"/>
                </a:solidFill>
                <a:effectLst/>
                <a:latin typeface="+mn-lt"/>
                <a:ea typeface="+mn-ea"/>
                <a:cs typeface="+mn-cs"/>
              </a:rPr>
              <a:t>Pensons à </a:t>
            </a:r>
            <a:r>
              <a:rPr lang="fr-CA" sz="1200" b="1" kern="1200" dirty="0">
                <a:solidFill>
                  <a:schemeClr val="tx1"/>
                </a:solidFill>
                <a:effectLst/>
                <a:latin typeface="+mn-lt"/>
                <a:ea typeface="+mn-ea"/>
                <a:cs typeface="+mn-cs"/>
              </a:rPr>
              <a:t>Pascal, 71 ans, qui est en fin de vie, </a:t>
            </a:r>
            <a:br>
              <a:rPr lang="fr-CA" sz="1200" b="1"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ou à Hector, décédé, qui doit être transféré dans un frigo à la morgue</a:t>
            </a:r>
            <a:r>
              <a:rPr lang="fr-CA" sz="1200" kern="1200" dirty="0">
                <a:solidFill>
                  <a:schemeClr val="tx1"/>
                </a:solidFill>
                <a:effectLst/>
                <a:latin typeface="+mn-lt"/>
                <a:ea typeface="+mn-ea"/>
                <a:cs typeface="+mn-cs"/>
              </a:rPr>
              <a:t>.</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50</a:t>
            </a:fld>
            <a:endParaRPr lang="fr-CA"/>
          </a:p>
        </p:txBody>
      </p:sp>
    </p:spTree>
    <p:extLst>
      <p:ext uri="{BB962C8B-B14F-4D97-AF65-F5344CB8AC3E}">
        <p14:creationId xmlns:p14="http://schemas.microsoft.com/office/powerpoint/2010/main" val="4285478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a:t>Démontrer l’utilisation du levier à station debout. </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Si vous n’avez pas de levier à station debout dans votre établissement, présenter la vidéo disponible dans les outils du moniteur PDSP : </a:t>
            </a:r>
            <a:r>
              <a:rPr lang="fr-CA" sz="1200" u="sng" dirty="0">
                <a:solidFill>
                  <a:srgbClr val="0563C1"/>
                </a:solidFill>
                <a:effectLst/>
                <a:latin typeface="Calibri" panose="020F0502020204030204" pitchFamily="34" charset="0"/>
                <a:ea typeface="Calibri" panose="020F0502020204030204" pitchFamily="34" charset="0"/>
                <a:hlinkClick r:id="rId3"/>
              </a:rPr>
              <a:t>http://asstsas.qc.ca/dossiers-thematiques/outils-du-moniteur-pdsp</a:t>
            </a:r>
            <a:r>
              <a:rPr lang="fr-CA" sz="1200" u="none" dirty="0">
                <a:solidFill>
                  <a:srgbClr val="0563C1"/>
                </a:solidFill>
                <a:effectLst/>
                <a:latin typeface="Calibri" panose="020F0502020204030204" pitchFamily="34" charset="0"/>
                <a:ea typeface="Calibri" panose="020F0502020204030204" pitchFamily="34" charset="0"/>
              </a:rPr>
              <a:t>.</a:t>
            </a:r>
            <a:endParaRPr lang="fr-CA" sz="10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b="1" baseline="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b="0" baseline="0" dirty="0">
                <a:solidFill>
                  <a:srgbClr val="FF0000"/>
                </a:solidFill>
              </a:rPr>
              <a:t>Si l’équipement est disponible, i</a:t>
            </a:r>
            <a:r>
              <a:rPr lang="fr-CA" b="0" baseline="0" dirty="0"/>
              <a:t>nviter les participants à en faire l’essai, comme soignant et comme personne à déplacer.</a:t>
            </a:r>
          </a:p>
          <a:p>
            <a:pPr marL="0" marR="0" indent="0" algn="l" defTabSz="914400" rtl="0" eaLnBrk="1" fontAlgn="auto" latinLnBrk="0" hangingPunct="1">
              <a:lnSpc>
                <a:spcPct val="100000"/>
              </a:lnSpc>
              <a:spcBef>
                <a:spcPts val="0"/>
              </a:spcBef>
              <a:spcAft>
                <a:spcPts val="0"/>
              </a:spcAft>
              <a:buClrTx/>
              <a:buSzTx/>
              <a:buFontTx/>
              <a:buNone/>
              <a:tabLst/>
              <a:defRPr/>
            </a:pPr>
            <a:r>
              <a:rPr lang="fr-CA" b="0" baseline="0" dirty="0"/>
              <a:t>Noter que l’utilisation du levier à station debout est la seule occasion où l’on ne doit pas placer la personne dans ses mouvements naturels.</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51</a:t>
            </a:fld>
            <a:endParaRPr lang="fr-CA"/>
          </a:p>
        </p:txBody>
      </p:sp>
    </p:spTree>
    <p:extLst>
      <p:ext uri="{BB962C8B-B14F-4D97-AF65-F5344CB8AC3E}">
        <p14:creationId xmlns:p14="http://schemas.microsoft.com/office/powerpoint/2010/main" val="28598893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a:t>Démontrer l’installation de la toile et l’utilisation du lève-personne.</a:t>
            </a:r>
          </a:p>
          <a:p>
            <a:pPr marL="0" marR="0" indent="0" algn="l" defTabSz="914400" rtl="0" eaLnBrk="1" fontAlgn="auto" latinLnBrk="0" hangingPunct="1">
              <a:lnSpc>
                <a:spcPct val="100000"/>
              </a:lnSpc>
              <a:spcBef>
                <a:spcPts val="0"/>
              </a:spcBef>
              <a:spcAft>
                <a:spcPts val="0"/>
              </a:spcAft>
              <a:buClrTx/>
              <a:buSzTx/>
              <a:buFontTx/>
              <a:buNone/>
              <a:tabLst/>
              <a:defRPr/>
            </a:pPr>
            <a:r>
              <a:rPr lang="fr-CA" b="1" baseline="0" dirty="0"/>
              <a:t>Noter que la démonstration et la pratique avec le lève-personne est obligatoire pour l’émission de la carte PDSP</a:t>
            </a:r>
            <a:r>
              <a:rPr lang="fr-CA" baseline="0" dirty="0"/>
              <a:t>. Si cet équipement n’est pas disponible dans votre établissement, vous devez trouver un moyen de l’intégrer quand même à votre formation, par exemple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dirty="0"/>
              <a:t>L</a:t>
            </a:r>
            <a:r>
              <a:rPr lang="fr-CA" baseline="0" dirty="0"/>
              <a:t>ouer l’équipement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dirty="0"/>
              <a:t>E</a:t>
            </a:r>
            <a:r>
              <a:rPr lang="fr-CA" baseline="0" dirty="0"/>
              <a:t>mprunter l’équipement à un établissement partenaire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baseline="0" dirty="0"/>
              <a:t>Vous déplacer dans un autre établissement partenaire avec vos participants pour cette partie de la 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baseline="0" dirty="0">
              <a:solidFill>
                <a:srgbClr val="FF0000"/>
              </a:solidFill>
            </a:endParaRPr>
          </a:p>
          <a:p>
            <a:pPr marL="0" indent="0">
              <a:buFontTx/>
              <a:buNone/>
            </a:pPr>
            <a:r>
              <a:rPr lang="fr-CA" b="0" baseline="0" dirty="0"/>
              <a:t>Inviter les participants à en faire l’essai, comme soignant et comme personne à déplacer.</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52</a:t>
            </a:fld>
            <a:endParaRPr lang="fr-CA"/>
          </a:p>
        </p:txBody>
      </p:sp>
    </p:spTree>
    <p:extLst>
      <p:ext uri="{BB962C8B-B14F-4D97-AF65-F5344CB8AC3E}">
        <p14:creationId xmlns:p14="http://schemas.microsoft.com/office/powerpoint/2010/main" val="16500081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Présenter les questions et répondre en</a:t>
            </a:r>
            <a:r>
              <a:rPr lang="fr-CA" baseline="0" dirty="0"/>
              <a:t> groupe.</a:t>
            </a:r>
          </a:p>
          <a:p>
            <a:endParaRPr lang="fr-CA" dirty="0"/>
          </a:p>
          <a:p>
            <a:r>
              <a:rPr lang="fr-CA" dirty="0"/>
              <a:t>Assurez-vous de bien maîtriser les réponses. Tous les éléments de réponse à ces questions sont disponibles dans le </a:t>
            </a:r>
            <a:r>
              <a:rPr lang="fr-CA" b="1" dirty="0"/>
              <a:t>cahier « Continuum de déplacements - Transferts assis »,</a:t>
            </a:r>
            <a:r>
              <a:rPr lang="fr-CA" b="1" baseline="0" dirty="0"/>
              <a:t> annexe p. 145</a:t>
            </a:r>
            <a:r>
              <a:rPr lang="fr-CA" b="0" baseline="0" dirty="0"/>
              <a:t>.</a:t>
            </a:r>
            <a:endParaRPr lang="fr-CA" b="1"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DEE6AC7B-77AC-4A83-82CC-51151CBCAA25}"/>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C63F3708-BC3D-4C16-8E06-ACB1365CCFD6}"/>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7FC2B998-D874-428A-B932-6D0A96337683}"/>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25577624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Diviser le groupe en deux équipes et présenter les deux mises en situation.</a:t>
            </a:r>
          </a:p>
          <a:p>
            <a:endParaRPr lang="fr-CA" dirty="0"/>
          </a:p>
          <a:p>
            <a:r>
              <a:rPr lang="fr-CA" dirty="0"/>
              <a:t>Inviter les </a:t>
            </a:r>
            <a:r>
              <a:rPr lang="fr-CA" baseline="0" dirty="0"/>
              <a:t>participants à mettre au point une stratégie pour aider la personne à effectuer le déplacement, tout en respectant la « Démarche pour un soin sécuritaire ici et maintenant ».</a:t>
            </a:r>
          </a:p>
          <a:p>
            <a:endParaRPr lang="fr-CA" baseline="0" dirty="0"/>
          </a:p>
          <a:p>
            <a:r>
              <a:rPr lang="fr-CA" baseline="0" dirty="0"/>
              <a:t>Laisser quelques minutes aux équipes pour se préparer.</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54</a:t>
            </a:fld>
            <a:endParaRPr lang="fr-CA"/>
          </a:p>
        </p:txBody>
      </p:sp>
    </p:spTree>
    <p:extLst>
      <p:ext uri="{BB962C8B-B14F-4D97-AF65-F5344CB8AC3E}">
        <p14:creationId xmlns:p14="http://schemas.microsoft.com/office/powerpoint/2010/main" val="28645258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a:t>Inviter chaque équipe à présenter sa méthode de déplacement.</a:t>
            </a:r>
          </a:p>
          <a:p>
            <a:endParaRPr lang="fr-CA" baseline="0" dirty="0"/>
          </a:p>
          <a:p>
            <a:r>
              <a:rPr lang="fr-CA" baseline="0" dirty="0"/>
              <a:t>Dans le cas de </a:t>
            </a:r>
            <a:r>
              <a:rPr lang="fr-CA" b="1" baseline="0" dirty="0"/>
              <a:t>Rita</a:t>
            </a:r>
            <a:r>
              <a:rPr lang="fr-CA" baseline="0" dirty="0"/>
              <a:t>, on s’attend à ce que l’équipe l’aide en lui donnant des consignes, sans aucun effort physique du soignant.</a:t>
            </a:r>
          </a:p>
          <a:p>
            <a:endParaRPr lang="fr-CA" baseline="0" dirty="0"/>
          </a:p>
          <a:p>
            <a:r>
              <a:rPr lang="fr-CA" baseline="0" dirty="0"/>
              <a:t>Dans le cas de </a:t>
            </a:r>
            <a:r>
              <a:rPr lang="fr-CA" b="1" baseline="0" dirty="0"/>
              <a:t>Georges</a:t>
            </a:r>
            <a:r>
              <a:rPr lang="fr-CA" baseline="0" dirty="0"/>
              <a:t>, on s’attend à ce que l’équipe choisisse une méthode en TPAA, avec prise pouce simple, ou double, ou rallonge. Une méthode avec un verticalisateur pourrait aussi être appropriée.</a:t>
            </a:r>
          </a:p>
          <a:p>
            <a:endParaRPr lang="fr-CA" baseline="0" dirty="0"/>
          </a:p>
          <a:p>
            <a:r>
              <a:rPr lang="fr-CA" baseline="0" dirty="0"/>
              <a:t>Après chaque présentation, évaluer en groupe si :</a:t>
            </a:r>
          </a:p>
          <a:p>
            <a:pPr marL="171450" indent="-171450">
              <a:buFontTx/>
              <a:buChar char="-"/>
            </a:pPr>
            <a:r>
              <a:rPr lang="fr-CA" baseline="0" dirty="0"/>
              <a:t>La méthode pour un soin sécuritaire « ici et maintenant » a été respectée ;</a:t>
            </a:r>
          </a:p>
          <a:p>
            <a:pPr marL="171450" indent="-171450">
              <a:buFontTx/>
              <a:buChar char="-"/>
            </a:pPr>
            <a:r>
              <a:rPr lang="fr-CA" baseline="0" dirty="0"/>
              <a:t>La méthode choisie pour faire le déplacement est la bonne (ex. : A-t-on donné le bon niveau d’assistance à la personne ?) ;</a:t>
            </a:r>
          </a:p>
          <a:p>
            <a:pPr marL="171450" indent="-171450">
              <a:buFontTx/>
              <a:buChar char="-"/>
            </a:pPr>
            <a:r>
              <a:rPr lang="fr-CA" baseline="0" dirty="0"/>
              <a:t>Le déplacement a été exécuté de façon sécuritaire.</a:t>
            </a:r>
          </a:p>
          <a:p>
            <a:endParaRPr lang="fr-CA" baseline="0" dirty="0"/>
          </a:p>
          <a:p>
            <a:r>
              <a:rPr lang="fr-CA" b="1" baseline="0" dirty="0"/>
              <a:t>Facultatif</a:t>
            </a:r>
          </a:p>
          <a:p>
            <a:r>
              <a:rPr lang="fr-CA" baseline="0" dirty="0"/>
              <a:t>Vous pouvez aussi vous rendre sur l’unité de soins de vos participants et aider des personnes à se lever, en situation réelle de soins. </a:t>
            </a:r>
          </a:p>
          <a:p>
            <a:endParaRPr lang="fr-CA" baseline="0" dirty="0"/>
          </a:p>
          <a:p>
            <a:r>
              <a:rPr lang="fr-CA" baseline="0" dirty="0"/>
              <a:t>Vous pourrez ensuite discuter en groupe afin de déterminer si la « Démarche pour un soin sécuritaire ici et maintenant » a été respectée.</a:t>
            </a:r>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55</a:t>
            </a:fld>
            <a:endParaRPr lang="fr-CA"/>
          </a:p>
        </p:txBody>
      </p:sp>
    </p:spTree>
    <p:extLst>
      <p:ext uri="{BB962C8B-B14F-4D97-AF65-F5344CB8AC3E}">
        <p14:creationId xmlns:p14="http://schemas.microsoft.com/office/powerpoint/2010/main" val="2508776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Tout le contenu </a:t>
            </a:r>
            <a:r>
              <a:rPr lang="fr-FR" dirty="0"/>
              <a:t>de cette section se trouve </a:t>
            </a:r>
            <a:r>
              <a:rPr lang="fr-CA" dirty="0"/>
              <a:t>dans le cahier « Continuum de déplacements - Transferts assis », pages 55 à 64.</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56</a:t>
            </a:fld>
            <a:endParaRPr lang="fr-CA"/>
          </a:p>
        </p:txBody>
      </p:sp>
    </p:spTree>
    <p:extLst>
      <p:ext uri="{BB962C8B-B14F-4D97-AF65-F5344CB8AC3E}">
        <p14:creationId xmlns:p14="http://schemas.microsoft.com/office/powerpoint/2010/main" val="39270472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Facultatif </a:t>
            </a:r>
          </a:p>
          <a:p>
            <a:endParaRPr lang="fr-CA" b="0" dirty="0"/>
          </a:p>
          <a:p>
            <a:r>
              <a:rPr lang="fr-CA" b="0" dirty="0"/>
              <a:t>Si les remontées au fauteuil</a:t>
            </a:r>
            <a:r>
              <a:rPr lang="fr-CA" b="0" baseline="0" dirty="0"/>
              <a:t> sont un enjeu dans votre milieu, sensibiliser les participants aux moyens d’en réduire la fréquence afin de réduire les risques à la source.</a:t>
            </a:r>
          </a:p>
          <a:p>
            <a:endParaRPr lang="fr-CA" b="0" baseline="0" dirty="0"/>
          </a:p>
          <a:p>
            <a:r>
              <a:rPr lang="fr-CA" b="0" baseline="0" dirty="0"/>
              <a:t>Présenter tout équipement utilisé localement.</a:t>
            </a:r>
          </a:p>
          <a:p>
            <a:endParaRPr lang="fr-CA" b="0" baseline="0" dirty="0"/>
          </a:p>
          <a:p>
            <a:r>
              <a:rPr lang="fr-CA" b="0" baseline="0" dirty="0"/>
              <a:t>Expliquer ce que les participants doivent faire s’ils font face à un problème récurrent d’une personne qui glisse au fauteuil. Votre établissement devrait avoir une pratique organisationnelle à cet effet (ex. : une procédure de demande d’évaluation par un professionnel de la réadaptation).</a:t>
            </a:r>
            <a:endParaRPr lang="fr-CA" b="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8A42FBB1-C125-4CAB-AE4E-3769256A9803}"/>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0FC12B03-CDB2-4CF5-815E-535419CD7456}"/>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ED7538AC-D65F-4D2C-9B2D-5E5EBB1E6D2C}"/>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35956671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t>En groupe, trouver les mouvements naturels pour se remonter en position assise.</a:t>
            </a:r>
          </a:p>
          <a:p>
            <a:endParaRPr lang="fr-CA" b="0" baseline="0" dirty="0"/>
          </a:p>
          <a:p>
            <a:r>
              <a:rPr lang="fr-CA" b="0" baseline="0" dirty="0"/>
              <a:t>Faire remarquer aux participants que ce sont les mêmes mouvements que pour « se lever — pivoter — s’asseoir », mais, au lieu de se redresser en position debout, la personne se rassoit plus profondément dans son fauteuil.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DE9B5328-E8AC-4475-A8BC-3FD04DE8D3C7}"/>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CC4F058D-7FA8-48C8-B4F2-604A73B5F285}"/>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B4BE38DB-031A-48BC-8D72-EF1EF69BC452}"/>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25406741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t>Porter à l’attention des participants</a:t>
            </a:r>
            <a:r>
              <a:rPr lang="fr-CA" b="0" baseline="0" dirty="0"/>
              <a:t> que toutes les méthodes et les équipements démontrés précédemment pour « Se lever — pivoter — s’asseoir » peuvent également servir à se remonter en position assise (ex. : en transfert de poids AA avec prise à la hanche, avec un verticalisateur, etc.).</a:t>
            </a:r>
          </a:p>
          <a:p>
            <a:r>
              <a:rPr lang="fr-CA" dirty="0"/>
              <a:t> </a:t>
            </a:r>
          </a:p>
          <a:p>
            <a:r>
              <a:rPr lang="fr-CA" b="0" baseline="0" dirty="0"/>
              <a:t>Une fois que la personne est debout, on peut :</a:t>
            </a:r>
            <a:endParaRPr lang="fr-CA" b="0" baseline="0" dirty="0">
              <a:cs typeface="Calibri"/>
            </a:endParaRPr>
          </a:p>
          <a:p>
            <a:pPr marL="171450" lvl="0" indent="-171450">
              <a:buFontTx/>
              <a:buChar char="-"/>
            </a:pPr>
            <a:r>
              <a:rPr lang="fr-CA" dirty="0"/>
              <a:t>L</a:t>
            </a:r>
            <a:r>
              <a:rPr lang="fr-CA" b="0" baseline="0" dirty="0"/>
              <a:t>’inviter à se reculer jusqu’à ce que ses mollets touchent l’assise ;</a:t>
            </a:r>
            <a:endParaRPr lang="fr-CA" b="0" baseline="0" dirty="0">
              <a:cs typeface="Calibri"/>
            </a:endParaRPr>
          </a:p>
          <a:p>
            <a:pPr marL="171450" lvl="0" indent="-171450">
              <a:buFontTx/>
              <a:buChar char="-"/>
            </a:pPr>
            <a:r>
              <a:rPr lang="fr-CA" dirty="0"/>
              <a:t>L</a:t>
            </a:r>
            <a:r>
              <a:rPr lang="fr-CA" b="0" baseline="0" dirty="0"/>
              <a:t>’inviter à se rasseoir plus profondément sur l’assise ;</a:t>
            </a:r>
            <a:endParaRPr lang="fr-CA" b="0" baseline="0" dirty="0">
              <a:cs typeface="Calibri"/>
            </a:endParaRPr>
          </a:p>
          <a:p>
            <a:pPr marL="171450" lvl="0" indent="-171450">
              <a:buFontTx/>
              <a:buChar char="-"/>
            </a:pPr>
            <a:r>
              <a:rPr lang="fr-CA" b="0" baseline="0" dirty="0"/>
              <a:t>Rapprocher l’assise avant qu’elle se rassoie ;</a:t>
            </a:r>
            <a:endParaRPr lang="fr-CA" b="0" baseline="0" dirty="0">
              <a:cs typeface="Calibri"/>
            </a:endParaRPr>
          </a:p>
          <a:p>
            <a:pPr marL="171450" lvl="0" indent="-171450">
              <a:buFontTx/>
              <a:buChar char="-"/>
            </a:pPr>
            <a:r>
              <a:rPr lang="fr-CA" b="0" dirty="0"/>
              <a:t>Reculer le verticalisateur</a:t>
            </a:r>
            <a:r>
              <a:rPr lang="fr-CA" b="0" baseline="0" dirty="0"/>
              <a:t> vers l’assise.</a:t>
            </a:r>
            <a:endParaRPr lang="fr-CA" b="0" baseline="0" dirty="0">
              <a:cs typeface="Calibri"/>
            </a:endParaRPr>
          </a:p>
          <a:p>
            <a:pPr marL="171450" indent="-171450">
              <a:buFontTx/>
              <a:buChar char="-"/>
            </a:pPr>
            <a:endParaRPr lang="fr-CA" b="0" baseline="0" dirty="0"/>
          </a:p>
          <a:p>
            <a:pPr>
              <a:defRPr/>
            </a:pPr>
            <a:r>
              <a:rPr lang="fr-CA" b="0" baseline="0" dirty="0"/>
              <a:t>Le levier à station debout et le lève-personne peuvent aussi être utilisés pour remonter une personne en position assise.</a:t>
            </a:r>
            <a:r>
              <a:rPr lang="fr-CA" dirty="0"/>
              <a:t> </a:t>
            </a:r>
            <a:endParaRPr lang="fr-CA" b="0" baseline="0" dirty="0">
              <a:cs typeface="Calibri"/>
            </a:endParaRPr>
          </a:p>
          <a:p>
            <a:pPr marL="171450" indent="-171450">
              <a:buFontTx/>
              <a:buChar char="-"/>
            </a:pPr>
            <a:endParaRPr lang="fr-CA" b="0" baseline="0" dirty="0"/>
          </a:p>
          <a:p>
            <a:r>
              <a:rPr lang="fr-CA" b="1" dirty="0"/>
              <a:t>Faire la démonstration</a:t>
            </a:r>
            <a:r>
              <a:rPr lang="fr-CA" b="1" baseline="0" dirty="0"/>
              <a:t> de la méthode</a:t>
            </a:r>
            <a:r>
              <a:rPr lang="fr-CA" baseline="0" dirty="0"/>
              <a:t> </a:t>
            </a:r>
            <a:r>
              <a:rPr lang="fr-CA" b="0" baseline="0" dirty="0"/>
              <a:t>« Remonter en position assise, par l’arrière » </a:t>
            </a:r>
            <a:r>
              <a:rPr lang="fr-CA" baseline="0" dirty="0"/>
              <a:t>à l’aide de la « Démarche pour un soin sécuritaire ici et maintenant ».</a:t>
            </a:r>
            <a:endParaRPr lang="fr-CA" b="0" baseline="0" dirty="0"/>
          </a:p>
          <a:p>
            <a:pPr marL="0" indent="0">
              <a:buFontTx/>
              <a:buNone/>
            </a:pPr>
            <a:endParaRPr lang="fr-CA" b="0" baseline="0" dirty="0"/>
          </a:p>
          <a:p>
            <a:pPr marL="0" indent="0">
              <a:buFontTx/>
              <a:buNone/>
            </a:pPr>
            <a:r>
              <a:rPr lang="fr-CA" b="0" baseline="0" dirty="0"/>
              <a:t>Faire pratiquer.</a:t>
            </a:r>
            <a:endParaRPr lang="fr-CA" b="0" baseline="0" dirty="0">
              <a:cs typeface="Calibri"/>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E9AC55AB-7F30-4A7A-900D-606C6CF881D2}"/>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A9E9390A-93B2-480D-977E-8FB7EDC6404F}"/>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636E7574-C5EF-49E9-9474-429F8145BA2E}"/>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826886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Tous vos participants</a:t>
            </a:r>
            <a:r>
              <a:rPr lang="fr-CA" baseline="0" dirty="0"/>
              <a:t> doivent avoir suivi la formation en ligne et réussi le test pour prendre part à cette formation pratique. Le but de ce retour sur la théorie est de </a:t>
            </a:r>
            <a:r>
              <a:rPr lang="fr-CA" b="1" baseline="0" dirty="0"/>
              <a:t>leur rafraîchir la mémoire </a:t>
            </a:r>
            <a:r>
              <a:rPr lang="fr-CA" baseline="0" dirty="0"/>
              <a:t>afin qu’ils aient en tête certaines notions auxquelles vous allez faire référence durant la pratique. </a:t>
            </a:r>
            <a:r>
              <a:rPr lang="fr-CA" b="1" baseline="0" dirty="0"/>
              <a:t>Mais vous n’êtes pas là pour enseigner de nouveau la théorie.</a:t>
            </a:r>
            <a:r>
              <a:rPr lang="fr-CA" b="1" dirty="0"/>
              <a:t> </a:t>
            </a:r>
            <a:endParaRPr lang="fr-FR" dirty="0"/>
          </a:p>
          <a:p>
            <a:endParaRPr lang="fr-CA" dirty="0"/>
          </a:p>
          <a:p>
            <a:r>
              <a:rPr lang="fr-CA" dirty="0"/>
              <a:t>L’ensemble des notions théoriques doit être parcouru </a:t>
            </a:r>
            <a:r>
              <a:rPr lang="fr-CA" b="1" dirty="0"/>
              <a:t>très brièvement</a:t>
            </a:r>
            <a:r>
              <a:rPr lang="fr-CA" dirty="0"/>
              <a:t> à l’aide de ces diapositives ou à l’aide des affiches. </a:t>
            </a:r>
            <a:endParaRPr lang="fr-FR" dirty="0"/>
          </a:p>
          <a:p>
            <a:endParaRPr lang="fr-CA" b="1" baseline="0" dirty="0"/>
          </a:p>
          <a:p>
            <a:r>
              <a:rPr lang="fr-CA" b="1" baseline="0" dirty="0"/>
              <a:t>Vous êtes là pour les faire réfléchir, leur faire pratiquer les méthodes de déplacement, les aider à intégrer les mouvements et répondre à leurs questions en lien avec la santé et la sécurité du travail.</a:t>
            </a:r>
            <a:endParaRPr lang="fr-CA" dirty="0"/>
          </a:p>
          <a:p>
            <a:endParaRPr lang="fr-CA" sz="800" baseline="0" dirty="0"/>
          </a:p>
          <a:p>
            <a:r>
              <a:rPr lang="fr-CA" baseline="0" dirty="0"/>
              <a:t>Selon le temps et les moyens technologiques dont vous disposez, vous pouvez aussi vous connecter à votre dossier de formation en ligne PDSP et revoir certaines notions avec vos participants, si vous le désirez. À vous de décider ce qui convient le mieux aux besoins de votre groupe.</a:t>
            </a:r>
            <a:endParaRPr lang="fr-CA" dirty="0">
              <a:cs typeface="Calibri"/>
            </a:endParaRP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6</a:t>
            </a:fld>
            <a:endParaRPr lang="fr-CA"/>
          </a:p>
        </p:txBody>
      </p:sp>
    </p:spTree>
    <p:extLst>
      <p:ext uri="{BB962C8B-B14F-4D97-AF65-F5344CB8AC3E}">
        <p14:creationId xmlns:p14="http://schemas.microsoft.com/office/powerpoint/2010/main" val="1443908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Tout le contenu </a:t>
            </a:r>
            <a:r>
              <a:rPr lang="fr-FR" dirty="0"/>
              <a:t>de cette section se trouve </a:t>
            </a:r>
            <a:r>
              <a:rPr lang="fr-CA" dirty="0"/>
              <a:t>dans le cahier « Continuum de déplacements - Transferts assis », pages 65 à 70.</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60</a:t>
            </a:fld>
            <a:endParaRPr lang="fr-CA"/>
          </a:p>
        </p:txBody>
      </p:sp>
    </p:spTree>
    <p:extLst>
      <p:ext uri="{BB962C8B-B14F-4D97-AF65-F5344CB8AC3E}">
        <p14:creationId xmlns:p14="http://schemas.microsoft.com/office/powerpoint/2010/main" val="21423051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Facultatif, </a:t>
            </a:r>
            <a:r>
              <a:rPr lang="fr-CA" b="0" dirty="0"/>
              <a:t>mais très pertinent pour certains groupes de travailleurs, par exemple les techniciens ambulanciers paramédicaux.</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5EFC3B4C-6CC8-41DC-9D5B-0062BBA50836}"/>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B6857083-64A8-4ADF-9B13-4732FD5E4002}"/>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3DC318AD-BAD8-4933-8207-BF81E3C9C89F}"/>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2271998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Facultatif, </a:t>
            </a:r>
            <a:r>
              <a:rPr lang="fr-CA" b="0" dirty="0"/>
              <a:t>mais très pertinent pour certains groupes de travailleurs, par exemple les techniciens ambulanciers paramédicaux.</a:t>
            </a:r>
          </a:p>
          <a:p>
            <a:endParaRPr lang="fr-CA"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1" dirty="0"/>
              <a:t>Faire la démonstration</a:t>
            </a:r>
            <a:r>
              <a:rPr lang="fr-CA" b="1" baseline="0" dirty="0"/>
              <a:t> de la méthode</a:t>
            </a:r>
            <a:r>
              <a:rPr lang="fr-CA" baseline="0" dirty="0"/>
              <a:t> </a:t>
            </a:r>
            <a:r>
              <a:rPr lang="fr-CA" b="0" baseline="0" dirty="0"/>
              <a:t>« Transférer sans passer par la position debout, avec un TPAA ou un contrepoids » </a:t>
            </a:r>
            <a:r>
              <a:rPr lang="fr-CA" baseline="0" dirty="0"/>
              <a:t>à l’aide de la « Démarche pour un soin sécuritaire ici et maintenant ».</a:t>
            </a:r>
            <a:endParaRPr lang="fr-CA" b="0" baseline="0" dirty="0"/>
          </a:p>
          <a:p>
            <a:pPr marL="171450" indent="-171450">
              <a:buFontTx/>
              <a:buChar char="-"/>
            </a:pPr>
            <a:r>
              <a:rPr lang="fr-CA" b="0" baseline="0" dirty="0"/>
              <a:t>Démontrer les divers équipements pouvant optimiser les capacités et réduire l’effort (différents types de planches et d’équipements pour réduire la friction).</a:t>
            </a:r>
            <a:endParaRPr lang="fr-CA" b="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59168D3B-08CC-45D8-83E9-CEA8EC641472}"/>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ADE04BC9-521C-4E33-823B-3F708E6DA38C}"/>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BA31225B-12EF-4B49-A1F0-23BFC4A724D1}"/>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25090375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Tout le contenu </a:t>
            </a:r>
            <a:r>
              <a:rPr lang="fr-FR" dirty="0"/>
              <a:t>de cette section se trouve </a:t>
            </a:r>
            <a:r>
              <a:rPr lang="fr-CA" dirty="0"/>
              <a:t>dans le cahier « Continuum de déplacements — Mobilisations de surface », pages 73 à 82.</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63</a:t>
            </a:fld>
            <a:endParaRPr lang="fr-CA"/>
          </a:p>
        </p:txBody>
      </p:sp>
    </p:spTree>
    <p:extLst>
      <p:ext uri="{BB962C8B-B14F-4D97-AF65-F5344CB8AC3E}">
        <p14:creationId xmlns:p14="http://schemas.microsoft.com/office/powerpoint/2010/main" val="36090940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t>En groupe, autour du</a:t>
            </a:r>
            <a:r>
              <a:rPr lang="fr-CA" b="0" baseline="0" dirty="0"/>
              <a:t> lit, identifier les mouvements naturels pour se remonter en position couchée.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99627581-6B8B-4B41-A5AC-FF3841B1E2A4}"/>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9D919F05-40A7-4CB6-BD49-511FE4B58E66}"/>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DB51FC8C-7575-4C06-9B1F-0AFD2FC2E5A4}"/>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41171193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a:t>Rappeler qui sont </a:t>
            </a:r>
            <a:r>
              <a:rPr lang="fr-CA" b="1" baseline="0" dirty="0"/>
              <a:t>Suzanne</a:t>
            </a:r>
            <a:r>
              <a:rPr lang="fr-CA" baseline="0" dirty="0"/>
              <a:t>, </a:t>
            </a:r>
            <a:r>
              <a:rPr lang="fr-CA" b="1" baseline="0" dirty="0"/>
              <a:t>Rolande</a:t>
            </a:r>
            <a:r>
              <a:rPr lang="fr-CA" baseline="0" dirty="0"/>
              <a:t> et </a:t>
            </a:r>
            <a:r>
              <a:rPr lang="fr-CA" b="1" baseline="0" dirty="0"/>
              <a:t>Pierre</a:t>
            </a:r>
            <a:r>
              <a:rPr lang="fr-CA" baseline="0" dirty="0"/>
              <a:t>. </a:t>
            </a:r>
          </a:p>
          <a:p>
            <a:endParaRPr lang="fr-CA" baseline="0" dirty="0"/>
          </a:p>
          <a:p>
            <a:r>
              <a:rPr lang="fr-CA" sz="1200" b="1" kern="1200" dirty="0">
                <a:solidFill>
                  <a:schemeClr val="tx1"/>
                </a:solidFill>
                <a:effectLst/>
                <a:latin typeface="+mn-lt"/>
                <a:ea typeface="+mn-ea"/>
                <a:cs typeface="+mn-cs"/>
              </a:rPr>
              <a:t>Suzanne, 24 ans, danseuse émérite</a:t>
            </a:r>
            <a:r>
              <a:rPr lang="fr-CA" sz="1200" kern="1200" dirty="0">
                <a:solidFill>
                  <a:schemeClr val="tx1"/>
                </a:solidFill>
                <a:effectLst/>
                <a:latin typeface="+mn-lt"/>
                <a:ea typeface="+mn-ea"/>
                <a:cs typeface="+mn-cs"/>
              </a:rPr>
              <a:t>, elle a seulement mal au genou,</a:t>
            </a:r>
            <a:r>
              <a:rPr lang="fr-CA" sz="1200" kern="1200" baseline="0" dirty="0">
                <a:solidFill>
                  <a:schemeClr val="tx1"/>
                </a:solidFill>
                <a:effectLst/>
                <a:latin typeface="+mn-lt"/>
                <a:ea typeface="+mn-ea"/>
                <a:cs typeface="+mn-cs"/>
              </a:rPr>
              <a:t> mais elle est capable de se déplacer seule.</a:t>
            </a:r>
          </a:p>
          <a:p>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Rolande, 72 ans, marcheuse compulsive</a:t>
            </a:r>
            <a:r>
              <a:rPr lang="fr-CA" sz="1200" kern="1200" dirty="0">
                <a:solidFill>
                  <a:schemeClr val="tx1"/>
                </a:solidFill>
                <a:effectLst/>
                <a:latin typeface="+mn-lt"/>
                <a:ea typeface="+mn-ea"/>
                <a:cs typeface="+mn-cs"/>
              </a:rPr>
              <a:t>, souffre de démence,</a:t>
            </a:r>
            <a:r>
              <a:rPr lang="fr-CA" sz="1200" kern="1200" baseline="0" dirty="0">
                <a:solidFill>
                  <a:schemeClr val="tx1"/>
                </a:solidFill>
                <a:effectLst/>
                <a:latin typeface="+mn-lt"/>
                <a:ea typeface="+mn-ea"/>
                <a:cs typeface="+mn-cs"/>
              </a:rPr>
              <a:t> mais elle n’a pas de problèmes physiques. </a:t>
            </a:r>
          </a:p>
          <a:p>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Pierre, 67 ans, hémiplégique qui passe un ECG,</a:t>
            </a:r>
            <a:r>
              <a:rPr lang="fr-CA" sz="1200" kern="1200" dirty="0">
                <a:solidFill>
                  <a:schemeClr val="tx1"/>
                </a:solidFill>
                <a:effectLst/>
                <a:latin typeface="+mn-lt"/>
                <a:ea typeface="+mn-ea"/>
                <a:cs typeface="+mn-cs"/>
              </a:rPr>
              <a:t> il a des limitations, mais quand on lui fournit les bons équipements (avec les bonnes consignes), il parvient</a:t>
            </a:r>
            <a:r>
              <a:rPr lang="fr-CA" sz="1200" kern="1200" baseline="0" dirty="0">
                <a:solidFill>
                  <a:schemeClr val="tx1"/>
                </a:solidFill>
                <a:effectLst/>
                <a:latin typeface="+mn-lt"/>
                <a:ea typeface="+mn-ea"/>
                <a:cs typeface="+mn-cs"/>
              </a:rPr>
              <a:t> à se déplacer seul.</a:t>
            </a:r>
          </a:p>
          <a:p>
            <a:endParaRPr lang="fr-CA" sz="1200" kern="1200" baseline="0" dirty="0">
              <a:solidFill>
                <a:schemeClr val="tx1"/>
              </a:solidFill>
              <a:effectLst/>
              <a:latin typeface="+mn-lt"/>
              <a:ea typeface="+mn-ea"/>
              <a:cs typeface="+mn-cs"/>
            </a:endParaRPr>
          </a:p>
          <a:p>
            <a:r>
              <a:rPr lang="fr-CA" sz="1200" kern="1200" baseline="0" dirty="0">
                <a:solidFill>
                  <a:schemeClr val="tx1"/>
                </a:solidFill>
                <a:effectLst/>
                <a:latin typeface="+mn-lt"/>
                <a:ea typeface="+mn-ea"/>
                <a:cs typeface="+mn-cs"/>
              </a:rPr>
              <a:t>Noter que, plus la pratique avance, moins vous avez à consacrer de temps à expliquer qui sont nos personnages de référence. L’important est de faire référence au continuum d’assistance à la personne aussi souvent que possible pour que les participants comprennent avec quel type de personnes ils peuvent utiliser les stratégies, équipements et méthodes que vous abordez.</a:t>
            </a: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65</a:t>
            </a:fld>
            <a:endParaRPr lang="fr-CA"/>
          </a:p>
        </p:txBody>
      </p:sp>
    </p:spTree>
    <p:extLst>
      <p:ext uri="{BB962C8B-B14F-4D97-AF65-F5344CB8AC3E}">
        <p14:creationId xmlns:p14="http://schemas.microsoft.com/office/powerpoint/2010/main" val="22607320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Inviter les participants à</a:t>
            </a:r>
            <a:r>
              <a:rPr lang="fr-CA" baseline="0" dirty="0"/>
              <a:t> partager les trucs et astuces qu’ils connaissent.</a:t>
            </a:r>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66</a:t>
            </a:fld>
            <a:endParaRPr lang="fr-CA"/>
          </a:p>
        </p:txBody>
      </p:sp>
    </p:spTree>
    <p:extLst>
      <p:ext uri="{BB962C8B-B14F-4D97-AF65-F5344CB8AC3E}">
        <p14:creationId xmlns:p14="http://schemas.microsoft.com/office/powerpoint/2010/main" val="582157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À partir des réponses des participants, compléter avec la diapo et les trucs les </a:t>
            </a:r>
            <a:r>
              <a:rPr lang="fr-CA" baseline="0" dirty="0"/>
              <a:t>plus courants qu’ils n’auront pas nommés. À vous de décider si vous devez approfondir davantage le sujet. </a:t>
            </a:r>
          </a:p>
          <a:p>
            <a:endParaRPr lang="fr-CA" dirty="0"/>
          </a:p>
          <a:p>
            <a:r>
              <a:rPr lang="fr-CA" baseline="0" dirty="0"/>
              <a:t>Si cela est requis, vous trouverez d’autres idées dans le document </a:t>
            </a:r>
            <a:r>
              <a:rPr lang="fr-CA" b="1" baseline="0" dirty="0"/>
              <a:t>«</a:t>
            </a:r>
            <a:r>
              <a:rPr lang="fr-CA" baseline="0" dirty="0"/>
              <a:t> </a:t>
            </a:r>
            <a:r>
              <a:rPr lang="fr-CA" b="1" baseline="0" dirty="0"/>
              <a:t>Mobilisations de surface </a:t>
            </a:r>
            <a:r>
              <a:rPr lang="fr-CA" b="0" baseline="0" dirty="0"/>
              <a:t>—</a:t>
            </a:r>
            <a:r>
              <a:rPr lang="fr-CA" baseline="0" dirty="0"/>
              <a:t> Continuum « Se remonter à la tête » (pages 16 à 18).</a:t>
            </a:r>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5DC374D2-945A-43C1-8F9C-D46756367A6A}"/>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716B54F5-DC7B-4D78-AC43-629B6AAB1EC8}"/>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013D9570-BD1B-4789-97B2-737705717585}"/>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14219212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À partir des réponses des participants, compléter avec la diapo et les équipements les </a:t>
            </a:r>
            <a:r>
              <a:rPr lang="fr-CA" baseline="0" dirty="0"/>
              <a:t>plus courants qu’ils n’auront pas nommés. À vous de décider si vous devez approfondir davantage le sujet. Si cela est requis, vous trouverez d’autres idées dans le document </a:t>
            </a:r>
            <a:r>
              <a:rPr lang="fr-CA" b="1" baseline="0" dirty="0"/>
              <a:t>«</a:t>
            </a:r>
            <a:r>
              <a:rPr lang="fr-CA" baseline="0" dirty="0"/>
              <a:t> </a:t>
            </a:r>
            <a:r>
              <a:rPr lang="fr-CA" b="1" baseline="0" dirty="0"/>
              <a:t>Mobilisations de surface » </a:t>
            </a:r>
            <a:r>
              <a:rPr lang="fr-CA" b="0" baseline="0" dirty="0"/>
              <a:t>—</a:t>
            </a:r>
            <a:r>
              <a:rPr lang="fr-CA" baseline="0" dirty="0"/>
              <a:t> Continuum « Se remonter à la tête », page 19).</a:t>
            </a:r>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F5B775F9-DCF3-436E-BC41-44D12FEEC010}"/>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B5B3CCB0-442C-48FE-BA22-F580286B01B2}"/>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A4141683-85ED-4985-8733-C029A527E5C0}"/>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32215311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Rappeler aux</a:t>
            </a:r>
            <a:r>
              <a:rPr lang="fr-CA" baseline="0" dirty="0"/>
              <a:t> participants qu’un piqué standard (donc qui n’est pas glissant), </a:t>
            </a:r>
            <a:r>
              <a:rPr lang="fr-CA" b="1" u="sng" baseline="0" dirty="0"/>
              <a:t>NE PEUT PAS ET NE DOIT PAS</a:t>
            </a:r>
            <a:r>
              <a:rPr lang="fr-CA" b="1" u="none" baseline="0" dirty="0"/>
              <a:t> </a:t>
            </a:r>
            <a:r>
              <a:rPr lang="fr-CA" u="none" baseline="0" dirty="0"/>
              <a:t>ê</a:t>
            </a:r>
            <a:r>
              <a:rPr lang="fr-CA" baseline="0" dirty="0"/>
              <a:t>tre utilisé seul pour faire un déplacement. </a:t>
            </a:r>
          </a:p>
          <a:p>
            <a:endParaRPr lang="fr-CA" baseline="0" dirty="0"/>
          </a:p>
          <a:p>
            <a:r>
              <a:rPr lang="fr-CA" baseline="0" dirty="0"/>
              <a:t>Le piqué doit être glissant ou on doit ajouter une surface de glissement en dessous. </a:t>
            </a:r>
          </a:p>
          <a:p>
            <a:endParaRPr lang="fr-CA" baseline="0" dirty="0"/>
          </a:p>
          <a:p>
            <a:r>
              <a:rPr lang="fr-CA" baseline="0" dirty="0"/>
              <a:t>Autrement, l’effort pour déplacer la personne sera excessif.</a:t>
            </a:r>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D2CA76F7-FEF9-4AD6-B5AA-1955C09D5917}"/>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B19ED19A-8CCC-4013-8176-63E8A7441FF8}"/>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69688DE4-3FA8-482D-A2ED-6515AA5EE2A7}"/>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3747307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CA" sz="1200" dirty="0"/>
              <a:t>Parcourir l’affiche.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baseline="0" dirty="0"/>
          </a:p>
          <a:p>
            <a:r>
              <a:rPr lang="fr-CA" sz="1200" b="1" baseline="0" dirty="0"/>
              <a:t>Ce que les participants doivent retenir :</a:t>
            </a:r>
          </a:p>
          <a:p>
            <a:pPr marL="171450" indent="-171450">
              <a:buFontTx/>
              <a:buChar char="-"/>
            </a:pPr>
            <a:r>
              <a:rPr lang="fr-CA" sz="1200" baseline="0" dirty="0"/>
              <a:t>Les 3 premiers énoncés font référence à la relation. On ne peut pas donner de soins de façon sécuritaire si on ne se préoccupe pas de la relation avec la personne.</a:t>
            </a:r>
          </a:p>
          <a:p>
            <a:pPr marL="171450" indent="-171450">
              <a:buFontTx/>
              <a:buChar char="-"/>
            </a:pPr>
            <a:r>
              <a:rPr lang="fr-CA" sz="1200" baseline="0" dirty="0"/>
              <a:t>Le 4</a:t>
            </a:r>
            <a:r>
              <a:rPr lang="fr-CA" sz="1200" baseline="30000" dirty="0"/>
              <a:t>e</a:t>
            </a:r>
            <a:r>
              <a:rPr lang="fr-CA" sz="1200" baseline="0" dirty="0"/>
              <a:t> énoncé fait référence aux capacités de la personne : on veut qu’elle les utilise le plus possible afin de maintenir son autonomie, mais aussi de moins forcer, ce qui est notre 5</a:t>
            </a:r>
            <a:r>
              <a:rPr lang="fr-CA" sz="1200" baseline="30000" dirty="0"/>
              <a:t>e</a:t>
            </a:r>
            <a:r>
              <a:rPr lang="fr-CA" sz="1200" baseline="0" dirty="0"/>
              <a:t> énoncé.</a:t>
            </a:r>
          </a:p>
          <a:p>
            <a:pPr marL="171450" indent="-171450">
              <a:buFontTx/>
              <a:buChar char="-"/>
            </a:pPr>
            <a:r>
              <a:rPr lang="fr-CA" sz="1200" baseline="0" dirty="0"/>
              <a:t>Le 5</a:t>
            </a:r>
            <a:r>
              <a:rPr lang="fr-CA" sz="1200" baseline="30000" dirty="0"/>
              <a:t>e</a:t>
            </a:r>
            <a:r>
              <a:rPr lang="fr-CA" sz="1200" baseline="0" dirty="0"/>
              <a:t> énoncé pourrait être vu comme un encouragement à la « paresse » pour les soignants, alors que dans les faits, un soignant qui force moins, c’est un soignant qui utilise au maximum les capacités de la personne. Donc, </a:t>
            </a:r>
            <a:r>
              <a:rPr lang="fr-CA" sz="1200" u="sng" baseline="0" dirty="0"/>
              <a:t>moins forcer, c’est aussi ça « bien faire son travail »</a:t>
            </a:r>
            <a:r>
              <a:rPr lang="fr-CA" sz="1200" u="none" baseline="0" dirty="0"/>
              <a:t>. </a:t>
            </a:r>
            <a:r>
              <a:rPr lang="fr-CA" sz="1200" baseline="0" dirty="0"/>
              <a:t>On veut que les soignants apprennent à forcer avec leur tête avant de forcer avec leurs bras ou leur dos.</a:t>
            </a:r>
          </a:p>
          <a:p>
            <a:pPr marL="171450" indent="-171450">
              <a:buFontTx/>
              <a:buChar char="-"/>
            </a:pPr>
            <a:r>
              <a:rPr lang="fr-CA" sz="1200" baseline="0" dirty="0"/>
              <a:t>Le 6</a:t>
            </a:r>
            <a:r>
              <a:rPr lang="fr-CA" sz="1200" baseline="30000" dirty="0"/>
              <a:t>e</a:t>
            </a:r>
            <a:r>
              <a:rPr lang="fr-CA" sz="1200" baseline="0" dirty="0"/>
              <a:t> énoncé met en évidence l’importance de trouver une méthode « gagnant-gagnant » avec la personne. On veut trouver la façon de faire qui va être la meilleure pour la personne (pour favoriser son autonomie et pour qu’elle se sente en sécurité), mais aussi pour le soignant (pour qu’il réduise les risques de se blesser et qu’il éprouve de la satisfaction à bien faire son travail).</a:t>
            </a:r>
          </a:p>
          <a:p>
            <a:pPr marL="171450" indent="-171450">
              <a:buFontTx/>
              <a:buChar char="-"/>
            </a:pPr>
            <a:endParaRPr lang="fr-CA" sz="1200" baseline="0" dirty="0"/>
          </a:p>
          <a:p>
            <a:pPr marL="0" indent="0">
              <a:buFontTx/>
              <a:buNone/>
            </a:pPr>
            <a:r>
              <a:rPr lang="fr-CA" sz="1200" b="1" dirty="0"/>
              <a:t>Facultatif :</a:t>
            </a:r>
            <a:endParaRPr lang="fr-CA" sz="1200" dirty="0"/>
          </a:p>
          <a:p>
            <a:pPr marL="171450" indent="-171450">
              <a:buFontTx/>
              <a:buChar char="-"/>
            </a:pPr>
            <a:r>
              <a:rPr lang="fr-CA" sz="1200" dirty="0"/>
              <a:t>Diviser le groupe en équipes de 2-3 personnes.</a:t>
            </a:r>
          </a:p>
          <a:p>
            <a:pPr marL="171450" indent="-171450">
              <a:buFontTx/>
              <a:buChar char="-"/>
            </a:pPr>
            <a:r>
              <a:rPr lang="fr-CA" sz="1200" dirty="0"/>
              <a:t>Distribuer les languettes plastifiées (annexe B du Guide du moniteur).</a:t>
            </a:r>
          </a:p>
          <a:p>
            <a:pPr marL="171450" indent="-171450">
              <a:buFontTx/>
              <a:buChar char="-"/>
            </a:pPr>
            <a:r>
              <a:rPr lang="fr-CA" sz="1200" dirty="0"/>
              <a:t>Demander aux participants quels énoncés font partie de nos principes fondamentaux</a:t>
            </a:r>
            <a:r>
              <a:rPr lang="fr-CA" sz="1200" baseline="0" dirty="0"/>
              <a:t> et quels énoncés ne sont pas des principes fondamentaux.</a:t>
            </a:r>
          </a:p>
          <a:p>
            <a:pPr marL="171450" indent="-171450">
              <a:buFontTx/>
              <a:buChar char="-"/>
            </a:pPr>
            <a:r>
              <a:rPr lang="fr-CA" sz="1200" baseline="0" dirty="0"/>
              <a:t>Allouer 5 minutes.</a:t>
            </a:r>
          </a:p>
          <a:p>
            <a:pPr marL="171450" indent="-171450">
              <a:buFontTx/>
              <a:buChar char="-"/>
            </a:pPr>
            <a:r>
              <a:rPr lang="fr-CA" sz="1200" baseline="0" dirty="0"/>
              <a:t>Faire un retour en groupe.</a:t>
            </a:r>
            <a:endParaRPr lang="fr-CA" sz="1200"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7</a:t>
            </a:fld>
            <a:endParaRPr lang="fr-CA"/>
          </a:p>
        </p:txBody>
      </p:sp>
    </p:spTree>
    <p:extLst>
      <p:ext uri="{BB962C8B-B14F-4D97-AF65-F5344CB8AC3E}">
        <p14:creationId xmlns:p14="http://schemas.microsoft.com/office/powerpoint/2010/main" val="35911411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Regardons maintenant comment on peut aider </a:t>
            </a:r>
            <a:r>
              <a:rPr lang="fr-CA" b="1" dirty="0"/>
              <a:t>Émile</a:t>
            </a:r>
            <a:r>
              <a:rPr lang="fr-CA" dirty="0"/>
              <a:t> à se remonter en position couchée.</a:t>
            </a:r>
          </a:p>
          <a:p>
            <a:endParaRPr lang="fr-CA" dirty="0"/>
          </a:p>
          <a:p>
            <a:r>
              <a:rPr lang="fr-CA" sz="1200" b="1" kern="1200" dirty="0">
                <a:solidFill>
                  <a:schemeClr val="tx1"/>
                </a:solidFill>
                <a:effectLst/>
                <a:latin typeface="+mn-lt"/>
                <a:ea typeface="+mn-ea"/>
                <a:cs typeface="+mn-cs"/>
              </a:rPr>
              <a:t>Rappelons</a:t>
            </a:r>
            <a:r>
              <a:rPr lang="fr-CA" sz="1200" b="1" kern="1200" baseline="0" dirty="0">
                <a:solidFill>
                  <a:schemeClr val="tx1"/>
                </a:solidFill>
                <a:effectLst/>
                <a:latin typeface="+mn-lt"/>
                <a:ea typeface="+mn-ea"/>
                <a:cs typeface="+mn-cs"/>
              </a:rPr>
              <a:t> à qui ressemble </a:t>
            </a:r>
            <a:r>
              <a:rPr lang="fr-CA" sz="1200" b="1" kern="1200" dirty="0">
                <a:solidFill>
                  <a:schemeClr val="tx1"/>
                </a:solidFill>
                <a:effectLst/>
                <a:latin typeface="+mn-lt"/>
                <a:ea typeface="+mn-ea"/>
                <a:cs typeface="+mn-cs"/>
              </a:rPr>
              <a:t>Émile. Il a 30 ans et il est dans un état confus.</a:t>
            </a:r>
            <a:r>
              <a:rPr lang="fr-CA" sz="1200" b="1" kern="1200" baseline="0" dirty="0">
                <a:solidFill>
                  <a:schemeClr val="tx1"/>
                </a:solidFill>
                <a:effectLst/>
                <a:latin typeface="+mn-lt"/>
                <a:ea typeface="+mn-ea"/>
                <a:cs typeface="+mn-cs"/>
              </a:rPr>
              <a:t> </a:t>
            </a:r>
            <a:r>
              <a:rPr lang="fr-CA" sz="1200" b="0" kern="1200" baseline="0" dirty="0">
                <a:solidFill>
                  <a:schemeClr val="tx1"/>
                </a:solidFill>
                <a:effectLst/>
                <a:latin typeface="+mn-lt"/>
                <a:ea typeface="+mn-ea"/>
                <a:cs typeface="+mn-cs"/>
              </a:rPr>
              <a:t>Ses capacités ne sont pas optimales. Il est vers le milieu du continuum.</a:t>
            </a:r>
          </a:p>
          <a:p>
            <a:endParaRPr lang="fr-CA" sz="1200" b="0" kern="1200" baseline="0" dirty="0">
              <a:solidFill>
                <a:schemeClr val="tx1"/>
              </a:solidFill>
              <a:effectLst/>
              <a:latin typeface="+mn-lt"/>
              <a:ea typeface="+mn-ea"/>
              <a:cs typeface="+mn-cs"/>
            </a:endParaRPr>
          </a:p>
          <a:p>
            <a:r>
              <a:rPr lang="fr-CA" dirty="0"/>
              <a:t>On peut communiquer</a:t>
            </a:r>
            <a:r>
              <a:rPr lang="fr-CA" baseline="0" dirty="0"/>
              <a:t> avec lui pour qu’il </a:t>
            </a:r>
            <a:r>
              <a:rPr lang="fr-CA" dirty="0"/>
              <a:t>utilise au maximum ses mouvements naturels, les</a:t>
            </a:r>
            <a:r>
              <a:rPr lang="fr-CA" baseline="0" dirty="0"/>
              <a:t> trucs, astuces et équipements que nous venons de voir, mais il faudra aussi lui fournir une aide physique pour qu’il réussisse à exécuter le déplacement. </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70</a:t>
            </a:fld>
            <a:endParaRPr lang="fr-CA"/>
          </a:p>
        </p:txBody>
      </p:sp>
    </p:spTree>
    <p:extLst>
      <p:ext uri="{BB962C8B-B14F-4D97-AF65-F5344CB8AC3E}">
        <p14:creationId xmlns:p14="http://schemas.microsoft.com/office/powerpoint/2010/main" val="40366778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Faire la démonstration</a:t>
            </a:r>
            <a:r>
              <a:rPr lang="fr-CA" b="1" baseline="0" dirty="0"/>
              <a:t> de la méthode</a:t>
            </a:r>
            <a:r>
              <a:rPr lang="fr-CA" baseline="0" dirty="0"/>
              <a:t> </a:t>
            </a:r>
            <a:r>
              <a:rPr lang="fr-CA" b="0" baseline="0" dirty="0"/>
              <a:t>« Remonter en position couchée, par le côté, à un ou deux soignants » </a:t>
            </a:r>
            <a:r>
              <a:rPr lang="fr-CA" baseline="0" dirty="0"/>
              <a:t>à l’aide de la « Démarche pour un soin sécuritaire ici et maintenant ».</a:t>
            </a:r>
            <a:endParaRPr lang="fr-CA" b="0" baseline="0" dirty="0"/>
          </a:p>
          <a:p>
            <a:endParaRPr lang="fr-CA" baseline="0" dirty="0"/>
          </a:p>
          <a:p>
            <a:r>
              <a:rPr lang="fr-CA" baseline="0" dirty="0"/>
              <a:t>Faire pratiquer et corriger les participants.</a:t>
            </a:r>
          </a:p>
          <a:p>
            <a:endParaRPr lang="fr-CA" baseline="0" dirty="0"/>
          </a:p>
          <a:p>
            <a:r>
              <a:rPr lang="fr-CA" baseline="0" dirty="0"/>
              <a:t>À partir d’ici, profiter de vos démos pour présenter les équipements pour réduire la friction qui sont utilisés dans votre établissement.</a:t>
            </a:r>
          </a:p>
          <a:p>
            <a:endParaRPr lang="fr-CA" baseline="0" dirty="0"/>
          </a:p>
          <a:p>
            <a:r>
              <a:rPr lang="fr-CA" baseline="0" dirty="0"/>
              <a:t>Minimalement, les participants devraient voir 3 équipements différents parmi ceux-ci :</a:t>
            </a:r>
          </a:p>
          <a:p>
            <a:pPr marL="171450" indent="-171450">
              <a:buFontTx/>
              <a:buChar char="-"/>
            </a:pPr>
            <a:r>
              <a:rPr lang="fr-CA" baseline="0" dirty="0"/>
              <a:t>Drap à bande centrale glissante</a:t>
            </a:r>
          </a:p>
          <a:p>
            <a:pPr marL="171450" indent="-171450">
              <a:buFontTx/>
              <a:buChar char="-"/>
            </a:pPr>
            <a:r>
              <a:rPr lang="fr-CA" baseline="0" dirty="0"/>
              <a:t>Tube de glissement</a:t>
            </a:r>
          </a:p>
          <a:p>
            <a:pPr marL="171450" indent="-171450">
              <a:buFontTx/>
              <a:buChar char="-"/>
            </a:pPr>
            <a:r>
              <a:rPr lang="fr-CA" baseline="0" dirty="0"/>
              <a:t>Piqué glissant</a:t>
            </a:r>
          </a:p>
          <a:p>
            <a:pPr marL="171450" indent="-171450">
              <a:buFontTx/>
              <a:buChar char="-"/>
            </a:pPr>
            <a:r>
              <a:rPr lang="fr-CA" baseline="0" dirty="0"/>
              <a:t>Alèse glissante</a:t>
            </a:r>
          </a:p>
          <a:p>
            <a:pPr marL="171450" indent="-171450">
              <a:buFontTx/>
              <a:buChar char="-"/>
            </a:pPr>
            <a:r>
              <a:rPr lang="fr-CA" baseline="0" dirty="0"/>
              <a:t>Drap de glissement</a:t>
            </a:r>
          </a:p>
          <a:p>
            <a:pPr marL="171450" indent="-171450">
              <a:buFontTx/>
              <a:buChar char="-"/>
            </a:pPr>
            <a:r>
              <a:rPr lang="fr-CA" baseline="0" dirty="0"/>
              <a:t>Rouleau de transfert</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28FF9463-4960-4072-B7AA-18B6714EBA73}"/>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E23D883E-BB10-484C-BA56-1246AD1F77F9}"/>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C4CEEBDA-E45E-4384-A161-023CD0CBE4B2}"/>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786321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chemeClr val="tx1"/>
                </a:solidFill>
              </a:rPr>
              <a:t>Démontrer le contrepoids en vous </a:t>
            </a:r>
            <a:r>
              <a:rPr lang="fr-CA" sz="1200" baseline="0" dirty="0">
                <a:solidFill>
                  <a:schemeClr val="tx1"/>
                </a:solidFill>
              </a:rPr>
              <a:t>tenant à un objet fixe </a:t>
            </a:r>
            <a:r>
              <a:rPr lang="fr-CA" sz="1200" b="1" dirty="0">
                <a:solidFill>
                  <a:schemeClr val="tx1"/>
                </a:solidFill>
              </a:rPr>
              <a:t>(réf. : Guide du moniteur, annexe H, page 45)</a:t>
            </a:r>
            <a:r>
              <a:rPr lang="fr-CA" sz="1200" b="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baseline="0" dirty="0">
                <a:solidFill>
                  <a:schemeClr val="tx1"/>
                </a:solidFill>
              </a:rPr>
              <a:t>Attention, les pieds doivent être décalés pour éviter la chute vers l’arrière si jamais la prise venait à céder.</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72</a:t>
            </a:fld>
            <a:endParaRPr lang="fr-CA"/>
          </a:p>
        </p:txBody>
      </p:sp>
    </p:spTree>
    <p:extLst>
      <p:ext uri="{BB962C8B-B14F-4D97-AF65-F5344CB8AC3E}">
        <p14:creationId xmlns:p14="http://schemas.microsoft.com/office/powerpoint/2010/main" val="40824891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Faire l’exercice d’intégration du contrepoids </a:t>
            </a:r>
            <a:r>
              <a:rPr lang="fr-CA" b="1" dirty="0"/>
              <a:t>(réf. : Guide du moniteur, annexe H, page 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Déroulement :</a:t>
            </a:r>
          </a:p>
          <a:p>
            <a:pPr marL="0" lvl="0" indent="0">
              <a:lnSpc>
                <a:spcPct val="107000"/>
              </a:lnSpc>
              <a:buFontTx/>
              <a:buNone/>
            </a:pPr>
            <a:r>
              <a:rPr lang="fr-CA" sz="12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Installer une bande élastique autour d’un objet fixe (crochet, barre murale, etc.)</a:t>
            </a:r>
          </a:p>
          <a:p>
            <a:pPr marL="0" lvl="0" indent="0">
              <a:lnSpc>
                <a:spcPct val="107000"/>
              </a:lnSpc>
              <a:buFontTx/>
              <a:buNone/>
            </a:pPr>
            <a:r>
              <a:rPr lang="fr-CA" sz="12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Se placer de façon à respecter la posture de base (notamment avec les pieds décalés)</a:t>
            </a:r>
          </a:p>
          <a:p>
            <a:pPr marL="0" lvl="0" indent="0">
              <a:lnSpc>
                <a:spcPct val="107000"/>
              </a:lnSpc>
              <a:buFontTx/>
              <a:buNone/>
            </a:pPr>
            <a:r>
              <a:rPr lang="fr-CA" sz="12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Saisir la bande élastique à deux mains</a:t>
            </a:r>
          </a:p>
          <a:p>
            <a:pPr marL="0" lvl="0" indent="0">
              <a:lnSpc>
                <a:spcPct val="107000"/>
              </a:lnSpc>
              <a:buFontTx/>
              <a:buNone/>
            </a:pPr>
            <a:r>
              <a:rPr lang="fr-CA" sz="12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Descendre les fesses vers le sol tout en maintenant la prise sur la bande élastique</a:t>
            </a:r>
          </a:p>
          <a:p>
            <a:pPr marL="0" lvl="0" indent="0">
              <a:lnSpc>
                <a:spcPct val="107000"/>
              </a:lnSpc>
              <a:buFont typeface="Wingdings" panose="05000000000000000000" pitchFamily="2" charset="2"/>
              <a:buNone/>
            </a:pPr>
            <a:endParaRPr lang="fr-CA" sz="12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endParaRPr>
          </a:p>
          <a:p>
            <a:pPr marL="0" lvl="0" indent="0">
              <a:lnSpc>
                <a:spcPct val="107000"/>
              </a:lnSpc>
              <a:buFont typeface="Wingdings" panose="05000000000000000000" pitchFamily="2" charset="2"/>
              <a:buNone/>
            </a:pPr>
            <a:r>
              <a:rPr lang="fr-CA" sz="12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Faire pratiquer les participants à tour de rôle et les corriger au besoin.</a:t>
            </a:r>
          </a:p>
          <a:p>
            <a:pPr marL="0" lvl="0" indent="0">
              <a:lnSpc>
                <a:spcPct val="107000"/>
              </a:lnSpc>
              <a:buFont typeface="Wingdings" panose="05000000000000000000" pitchFamily="2" charset="2"/>
              <a:buNone/>
            </a:pPr>
            <a:r>
              <a:rPr lang="fr-CA" sz="12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Attention, les fesses ne doivent pas dépasser le pied arrière.</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73</a:t>
            </a:fld>
            <a:endParaRPr lang="fr-CA"/>
          </a:p>
        </p:txBody>
      </p:sp>
    </p:spTree>
    <p:extLst>
      <p:ext uri="{BB962C8B-B14F-4D97-AF65-F5344CB8AC3E}">
        <p14:creationId xmlns:p14="http://schemas.microsoft.com/office/powerpoint/2010/main" val="30286647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Faire la démonstration</a:t>
            </a:r>
            <a:r>
              <a:rPr lang="fr-CA" b="1" baseline="0" dirty="0"/>
              <a:t> de la méthode</a:t>
            </a:r>
            <a:r>
              <a:rPr lang="fr-CA" baseline="0" dirty="0"/>
              <a:t> </a:t>
            </a:r>
            <a:r>
              <a:rPr lang="fr-CA" b="0" baseline="0" dirty="0"/>
              <a:t>« Remonter en position couchée, par le côté, à un ou deux soignants et par la tête » </a:t>
            </a:r>
            <a:r>
              <a:rPr lang="fr-CA" baseline="0" dirty="0"/>
              <a:t>à l’aide de la </a:t>
            </a:r>
            <a:r>
              <a:rPr lang="fr-FR" baseline="0" dirty="0"/>
              <a:t>« Démarche pour un soin sécuritaire ici et maintenant ».</a:t>
            </a:r>
            <a:endParaRPr lang="fr-CA"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baseline="0" dirty="0"/>
          </a:p>
          <a:p>
            <a:r>
              <a:rPr lang="fr-CA" dirty="0"/>
              <a:t>Faire pratiquer et corriger les participants.</a:t>
            </a:r>
          </a:p>
          <a:p>
            <a:endParaRPr lang="fr-CA" baseline="0" dirty="0"/>
          </a:p>
          <a:p>
            <a:r>
              <a:rPr lang="fr-CA" baseline="0" dirty="0"/>
              <a:t>Faire remarquer aux participants que la méthode par le côté en contrepoids avec le genou dans le lit implique de descendre le lit plus bas, alors que celle par la tête implique de laisser le lit plus haut.</a:t>
            </a:r>
          </a:p>
          <a:p>
            <a:endParaRPr lang="fr-CA" baseline="0" dirty="0"/>
          </a:p>
          <a:p>
            <a:r>
              <a:rPr lang="fr-CA" baseline="0" dirty="0"/>
              <a:t>Inviter les participants à expérimenter les trois méthodes vues précédemment (en TPAA, en contrepoids avec un genou dans le lit et en contrepoids, par la tête), dans diverses conditions afin qu’ils prennent conscience des impacts de leurs choix sur leurs efforts :</a:t>
            </a:r>
          </a:p>
          <a:p>
            <a:pPr marL="171450" indent="-171450">
              <a:buFontTx/>
              <a:buChar char="-"/>
            </a:pPr>
            <a:r>
              <a:rPr lang="fr-CA" baseline="0" dirty="0"/>
              <a:t>Lit à plat vs lit en déclive ;</a:t>
            </a:r>
          </a:p>
          <a:p>
            <a:pPr marL="171450" indent="-171450">
              <a:buFontTx/>
              <a:buChar char="-"/>
            </a:pPr>
            <a:r>
              <a:rPr lang="fr-CA" baseline="0" dirty="0"/>
              <a:t>Avec ou sans surface de glissement ;</a:t>
            </a:r>
          </a:p>
          <a:p>
            <a:pPr marL="171450" indent="-171450">
              <a:buFontTx/>
              <a:buChar char="-"/>
            </a:pPr>
            <a:r>
              <a:rPr lang="fr-CA" baseline="0" dirty="0"/>
              <a:t>Avec une contribution légère de la personne.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b="0" baseline="0" dirty="0">
                <a:solidFill>
                  <a:schemeClr val="tx1"/>
                </a:solidFill>
              </a:rPr>
              <a:t>Porter à l’attention des participants que souvent, on combine le transfert de poids avant-arrière avec le contrepoids, de façon naturelle. </a:t>
            </a:r>
            <a:endParaRPr lang="fr-CA" baseline="0" dirty="0"/>
          </a:p>
          <a:p>
            <a:pPr marL="171450" indent="-171450">
              <a:buFontTx/>
              <a:buChar char="-"/>
            </a:pPr>
            <a:endParaRPr lang="fr-CA" baseline="0" dirty="0"/>
          </a:p>
          <a:p>
            <a:pPr marL="171450" indent="-171450">
              <a:buFontTx/>
              <a:buChar char="-"/>
            </a:pPr>
            <a:endParaRPr lang="fr-CA" baseline="0" dirty="0"/>
          </a:p>
          <a:p>
            <a:r>
              <a:rPr lang="fr-CA" b="1" baseline="0" dirty="0"/>
              <a:t>Contenu facultatif</a:t>
            </a:r>
          </a:p>
          <a:p>
            <a:endParaRPr lang="fr-CA" b="1" baseline="0" dirty="0"/>
          </a:p>
          <a:p>
            <a:r>
              <a:rPr lang="fr-CA" baseline="0" dirty="0"/>
              <a:t>Si vous disposez d’un dynamomètre et d’un piqué modifié (avec une poignée ou un œillet pour y insérer le crochet du dynamomètre), vous pouvez aussi mesurer les efforts dans des conditions variées, pour montrer concrètement comment les diverses conditions proposées modifient l’effort du soignant. </a:t>
            </a:r>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28FF9463-4960-4072-B7AA-18B6714EBA73}"/>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E23D883E-BB10-484C-BA56-1246AD1F77F9}"/>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Espace réservé de la date 6">
            <a:extLst>
              <a:ext uri="{FF2B5EF4-FFF2-40B4-BE49-F238E27FC236}">
                <a16:creationId xmlns:a16="http://schemas.microsoft.com/office/drawing/2014/main" id="{C4CEEBDA-E45E-4384-A161-023CD0CBE4B2}"/>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17377775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Inviter les participants à</a:t>
            </a:r>
            <a:r>
              <a:rPr lang="fr-CA" baseline="0" dirty="0"/>
              <a:t> partager leurs réponses.</a:t>
            </a:r>
          </a:p>
          <a:p>
            <a:endParaRPr lang="fr-CA" baseline="0" dirty="0"/>
          </a:p>
          <a:p>
            <a:r>
              <a:rPr lang="fr-CA" baseline="0" dirty="0"/>
              <a:t>Il est probable que certains participants proposeront des réponses suivantes :</a:t>
            </a:r>
          </a:p>
          <a:p>
            <a:pPr marL="171450" indent="-171450">
              <a:buFontTx/>
              <a:buChar char="-"/>
            </a:pPr>
            <a:r>
              <a:rPr lang="fr-CA" b="1" baseline="0" dirty="0"/>
              <a:t>À la hauteur du plus petit soignant</a:t>
            </a:r>
          </a:p>
          <a:p>
            <a:pPr marL="171450" indent="-171450">
              <a:buFontTx/>
              <a:buChar char="-"/>
            </a:pPr>
            <a:r>
              <a:rPr lang="fr-CA" b="1" baseline="0" dirty="0"/>
              <a:t>À la hauteur du pubis</a:t>
            </a:r>
          </a:p>
          <a:p>
            <a:pPr marL="0" indent="0">
              <a:buFontTx/>
              <a:buNone/>
            </a:pPr>
            <a:endParaRPr lang="fr-CA" b="1" baseline="0" dirty="0"/>
          </a:p>
          <a:p>
            <a:pPr marL="0" indent="0">
              <a:buFontTx/>
              <a:buNone/>
            </a:pPr>
            <a:r>
              <a:rPr lang="fr-CA" b="1" baseline="0" dirty="0"/>
              <a:t>Mais ces réponses sont erronées.</a:t>
            </a:r>
          </a:p>
          <a:p>
            <a:pPr marL="0" indent="0">
              <a:buFontTx/>
              <a:buNone/>
            </a:pPr>
            <a:endParaRPr lang="fr-CA" baseline="0" dirty="0"/>
          </a:p>
          <a:p>
            <a:pPr marL="0" indent="0">
              <a:buFontTx/>
              <a:buNone/>
            </a:pPr>
            <a:r>
              <a:rPr lang="fr-CA" baseline="0" dirty="0"/>
              <a:t>Poursuivre avec la diapo suivante.</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75</a:t>
            </a:fld>
            <a:endParaRPr lang="fr-CA"/>
          </a:p>
        </p:txBody>
      </p:sp>
    </p:spTree>
    <p:extLst>
      <p:ext uri="{BB962C8B-B14F-4D97-AF65-F5344CB8AC3E}">
        <p14:creationId xmlns:p14="http://schemas.microsoft.com/office/powerpoint/2010/main" val="32610193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Lors du travail à deux soignants, il faut trouver une hauteur de lit permettant aux deux d’adopter la posture de base et d’être confortables. Donc, on ne peut pas se baser sur la hauteur du plus petit soignant parce que le second sera trop penché. De même, la hauteur ne peut PAS être une hauteur fixe (ex. : la hauteur du pubis) puisque, comme on l’a vu précédemment, on doit monter ou descendre le lit selon la méthode utilisée.</a:t>
            </a:r>
          </a:p>
        </p:txBody>
      </p:sp>
      <p:sp>
        <p:nvSpPr>
          <p:cNvPr id="4" name="Espace réservé de l'en-tête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5" name="Espace réservé de la date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
        <p:nvSpPr>
          <p:cNvPr id="6" name="Espace réservé du pied de page 5"/>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7" name="Espace réservé du numéro de diapositive 6"/>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915636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Comment faire pour que les 2 soignants soient à une hauteur leur permettant d’adopter la posture de base ?</a:t>
            </a:r>
          </a:p>
          <a:p>
            <a:pPr marL="171450" indent="-171450">
              <a:buFontTx/>
              <a:buChar char="-"/>
            </a:pPr>
            <a:r>
              <a:rPr lang="fr-CA" dirty="0"/>
              <a:t>Rouler plus ou moins la rallonge : par exemple, le soignant le plus grand peut moins rouler le piqué alors que le soignant plus petit le roulera davantage. Au final, ils seront confortables tous les deux.</a:t>
            </a:r>
          </a:p>
          <a:p>
            <a:pPr marL="171450" indent="-171450">
              <a:buFontTx/>
              <a:buChar char="-"/>
            </a:pPr>
            <a:r>
              <a:rPr lang="fr-CA" dirty="0"/>
              <a:t>Modifier l’angle des coudes : parfois, modifier seulement l’angle des coudes permet aux 2 soignants d’être confortables.</a:t>
            </a:r>
          </a:p>
          <a:p>
            <a:pPr marL="171450" indent="-171450">
              <a:buFontTx/>
              <a:buChar char="-"/>
            </a:pPr>
            <a:r>
              <a:rPr lang="fr-CA" dirty="0"/>
              <a:t>Fléchir plus ou moins les genoux : un soignant de grande taille peut fléchir davantage ses genoux afin de s’abaisser davantage et conserver le dos droit.</a:t>
            </a:r>
          </a:p>
          <a:p>
            <a:pPr marL="171450" indent="-171450">
              <a:buFontTx/>
              <a:buChar char="-"/>
            </a:pPr>
            <a:r>
              <a:rPr lang="fr-CA" dirty="0"/>
              <a:t>Utiliser des mouvements différents (ex. : un soignant en transfert de poids avant-arrière et l’autre en contrepoids avec un genou dans le lit).</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77</a:t>
            </a:fld>
            <a:endParaRPr lang="fr-CA"/>
          </a:p>
        </p:txBody>
      </p:sp>
    </p:spTree>
    <p:extLst>
      <p:ext uri="{BB962C8B-B14F-4D97-AF65-F5344CB8AC3E}">
        <p14:creationId xmlns:p14="http://schemas.microsoft.com/office/powerpoint/2010/main" val="32147348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Si l’effort donné</a:t>
            </a:r>
            <a:r>
              <a:rPr lang="fr-CA" baseline="0" dirty="0"/>
              <a:t> </a:t>
            </a:r>
            <a:r>
              <a:rPr lang="fr-CA" dirty="0"/>
              <a:t>à une personne pour la remonter en position couchée </a:t>
            </a:r>
            <a:r>
              <a:rPr lang="fr-CA" baseline="0" dirty="0"/>
              <a:t>est excessif (plus grand que ce pourrait faire un enfant de 10 ans), on doit recourir à des équipements qui vont forcer à notre place. </a:t>
            </a:r>
          </a:p>
          <a:p>
            <a:endParaRPr lang="fr-CA" baseline="0" dirty="0"/>
          </a:p>
          <a:p>
            <a:r>
              <a:rPr lang="fr-CA" sz="1200" kern="1200" dirty="0">
                <a:solidFill>
                  <a:schemeClr val="tx1"/>
                </a:solidFill>
                <a:effectLst/>
                <a:latin typeface="+mn-lt"/>
                <a:ea typeface="+mn-ea"/>
                <a:cs typeface="+mn-cs"/>
              </a:rPr>
              <a:t>Pensons à </a:t>
            </a:r>
            <a:r>
              <a:rPr lang="fr-CA" sz="1200" b="1" kern="1200" dirty="0">
                <a:solidFill>
                  <a:schemeClr val="tx1"/>
                </a:solidFill>
                <a:effectLst/>
                <a:latin typeface="+mn-lt"/>
                <a:ea typeface="+mn-ea"/>
                <a:cs typeface="+mn-cs"/>
              </a:rPr>
              <a:t>Pascal, 71 ans, homme costaud, en fin de vie</a:t>
            </a:r>
            <a:r>
              <a:rPr lang="fr-CA" sz="1200" kern="1200" dirty="0">
                <a:solidFill>
                  <a:schemeClr val="tx1"/>
                </a:solidFill>
                <a:effectLst/>
                <a:latin typeface="+mn-lt"/>
                <a:ea typeface="+mn-ea"/>
                <a:cs typeface="+mn-cs"/>
              </a:rPr>
              <a:t>. Il peut encore participer un peu au déplacement, mais n’a plus beaucoup de force. </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Et </a:t>
            </a:r>
            <a:r>
              <a:rPr lang="fr-CA" sz="1200" b="1" kern="1200" dirty="0">
                <a:solidFill>
                  <a:schemeClr val="tx1"/>
                </a:solidFill>
                <a:effectLst/>
                <a:latin typeface="+mn-lt"/>
                <a:ea typeface="+mn-ea"/>
                <a:cs typeface="+mn-cs"/>
              </a:rPr>
              <a:t>Hector,</a:t>
            </a:r>
            <a:r>
              <a:rPr lang="fr-CA" sz="1200" kern="1200" dirty="0">
                <a:solidFill>
                  <a:schemeClr val="tx1"/>
                </a:solidFill>
                <a:effectLst/>
                <a:latin typeface="+mn-lt"/>
                <a:ea typeface="+mn-ea"/>
                <a:cs typeface="+mn-cs"/>
              </a:rPr>
              <a:t> qui est décédé et qui ne peut donc pas du tout contribuer au déplacement. </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Il faut prendre des équipements pour les déplacer.</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78</a:t>
            </a:fld>
            <a:endParaRPr lang="fr-CA"/>
          </a:p>
        </p:txBody>
      </p:sp>
    </p:spTree>
    <p:extLst>
      <p:ext uri="{BB962C8B-B14F-4D97-AF65-F5344CB8AC3E}">
        <p14:creationId xmlns:p14="http://schemas.microsoft.com/office/powerpoint/2010/main" val="40803983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Présenter l’utilisation du lève-personne avec une toile ou un drap de repositionnement. </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Si vous n’avez pas ces équipements dans votre établissement, présenter la vidéo disponible dans les outils du moniteur PDSP : </a:t>
            </a:r>
            <a:r>
              <a:rPr lang="fr-CA" sz="1200" u="sng" dirty="0">
                <a:solidFill>
                  <a:srgbClr val="0563C1"/>
                </a:solidFill>
                <a:effectLst/>
                <a:latin typeface="Calibri" panose="020F0502020204030204" pitchFamily="34" charset="0"/>
                <a:ea typeface="Calibri" panose="020F0502020204030204" pitchFamily="34" charset="0"/>
                <a:hlinkClick r:id="rId3"/>
              </a:rPr>
              <a:t>http://asstsas.qc.ca/dossiers-thematiques/outils-du-moniteur-pdsp</a:t>
            </a:r>
            <a:r>
              <a:rPr lang="fr-CA" sz="1200" u="none" dirty="0">
                <a:solidFill>
                  <a:srgbClr val="0563C1"/>
                </a:solidFill>
                <a:effectLst/>
                <a:latin typeface="Calibri" panose="020F0502020204030204" pitchFamily="34" charset="0"/>
                <a:ea typeface="Calibri" panose="020F0502020204030204" pitchFamily="34" charset="0"/>
              </a:rPr>
              <a:t>.</a:t>
            </a:r>
            <a:endParaRPr lang="fr-CA" sz="10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b="1" baseline="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b="0" baseline="0" dirty="0">
                <a:solidFill>
                  <a:srgbClr val="FF0000"/>
                </a:solidFill>
              </a:rPr>
              <a:t>Si l’équipement est disponible, </a:t>
            </a:r>
            <a:r>
              <a:rPr lang="fr-CA" b="0" baseline="0" dirty="0"/>
              <a:t>inviter les participants à en faire l’essai, comme soignant et comme personne à déplacer.</a:t>
            </a:r>
          </a:p>
          <a:p>
            <a:pPr marL="0" marR="0" indent="0" algn="l" defTabSz="914400" rtl="0" eaLnBrk="1" fontAlgn="auto" latinLnBrk="0" hangingPunct="1">
              <a:lnSpc>
                <a:spcPct val="100000"/>
              </a:lnSpc>
              <a:spcBef>
                <a:spcPts val="0"/>
              </a:spcBef>
              <a:spcAft>
                <a:spcPts val="0"/>
              </a:spcAft>
              <a:buClrTx/>
              <a:buSzTx/>
              <a:buFontTx/>
              <a:buNone/>
              <a:tabLst/>
              <a:defRPr/>
            </a:pPr>
            <a:endParaRPr lang="fr-CA"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CA" b="1" baseline="0" dirty="0"/>
              <a:t>Facultatif :</a:t>
            </a:r>
          </a:p>
          <a:p>
            <a:pPr marL="0" marR="0" indent="0" algn="l" defTabSz="914400" rtl="0" eaLnBrk="1" fontAlgn="auto" latinLnBrk="0" hangingPunct="1">
              <a:lnSpc>
                <a:spcPct val="100000"/>
              </a:lnSpc>
              <a:spcBef>
                <a:spcPts val="0"/>
              </a:spcBef>
              <a:spcAft>
                <a:spcPts val="0"/>
              </a:spcAft>
              <a:buClrTx/>
              <a:buSzTx/>
              <a:buFontTx/>
              <a:buNone/>
              <a:tabLst/>
              <a:defRPr/>
            </a:pPr>
            <a:r>
              <a:rPr lang="fr-CA" b="0" baseline="0" dirty="0"/>
              <a:t>Présenter le matelas à air.</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79</a:t>
            </a:fld>
            <a:endParaRPr lang="fr-CA"/>
          </a:p>
        </p:txBody>
      </p:sp>
    </p:spTree>
    <p:extLst>
      <p:ext uri="{BB962C8B-B14F-4D97-AF65-F5344CB8AC3E}">
        <p14:creationId xmlns:p14="http://schemas.microsoft.com/office/powerpoint/2010/main" val="3084858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a:t>Présenter l’approche globale de la situation de travail. </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baseline="0" dirty="0"/>
              <a:t>Ce que les participants doivent retenir :</a:t>
            </a:r>
            <a:endParaRPr lang="fr-CA" b="0"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0" baseline="0" dirty="0"/>
              <a:t>Dans une situation de travail, un soignant réalise des tâches auprès de personnes dans un environnement, avec des équipements et dans un temps donné, le tout déterminé par des pratiques organisationnelles.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0" baseline="0" dirty="0"/>
              <a:t>Lorsque tous ces éléments sont cohérents entre eux, les risques d’accident sont réduits. Mais dès qu’un des éléments n’est pas en adéquation avec les autres, cela peut générer un risque.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0" kern="1200" baseline="0" dirty="0">
                <a:solidFill>
                  <a:schemeClr val="tx1"/>
                </a:solidFill>
                <a:latin typeface="+mn-lt"/>
                <a:ea typeface="+mn-ea"/>
                <a:cs typeface="+mn-cs"/>
              </a:rPr>
              <a:t>Un élément, pris individuellement, peut être parfait, mais quand on le met en relation avec un autre équipement, ça ne fonctionne pas et cela crée un risque. Par exemple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0" baseline="0" dirty="0"/>
              <a:t>Le fauteuil d’aisance (équipement) de M</a:t>
            </a:r>
            <a:r>
              <a:rPr lang="fr-CA" b="0" baseline="30000" dirty="0"/>
              <a:t>me</a:t>
            </a:r>
            <a:r>
              <a:rPr lang="fr-CA" b="0" baseline="0" dirty="0"/>
              <a:t> T. est le plus récent sur le marché, mais elle n’entre pas au-dessus de la toilette (équipement).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0" baseline="0" dirty="0"/>
              <a:t>La chambre de M</a:t>
            </a:r>
            <a:r>
              <a:rPr lang="fr-CA" b="0" baseline="30000" dirty="0"/>
              <a:t>me</a:t>
            </a:r>
            <a:r>
              <a:rPr lang="fr-CA" b="0" baseline="0" dirty="0"/>
              <a:t> Y. est petite (environnement). On a du mal à bouger avec le lève-personne (équipement).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0" baseline="0" dirty="0"/>
              <a:t>Les soins d’hygiène au lit de M. Z. (tâche) se déroulent bien le matin (temps), mais le soir (temps) c’est toujours difficile.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0" baseline="0" dirty="0"/>
              <a:t>Certains fauteuils roulants (équipements) sont très difficiles à manœuvrer parce qu’ils ne sont pas entretenus sur une base régulière (pratiques organisationnelles).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0" baseline="0" dirty="0"/>
              <a:t>On reçoit des clients de plus en plus lourds (personnes), mais les soignants (soignants) ne sont pas formés pour ce type de clientèle (pratiques organisationnelles).</a:t>
            </a:r>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8</a:t>
            </a:fld>
            <a:endParaRPr lang="fr-CA"/>
          </a:p>
        </p:txBody>
      </p:sp>
    </p:spTree>
    <p:extLst>
      <p:ext uri="{BB962C8B-B14F-4D97-AF65-F5344CB8AC3E}">
        <p14:creationId xmlns:p14="http://schemas.microsoft.com/office/powerpoint/2010/main" val="24464558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Tout le contenu </a:t>
            </a:r>
            <a:r>
              <a:rPr lang="fr-FR" dirty="0"/>
              <a:t>de cette section se trouve </a:t>
            </a:r>
            <a:r>
              <a:rPr lang="fr-CA" dirty="0"/>
              <a:t>dans le cahier « Continuums de déplacements - Mobilisations de surface », pages 83 à 92.</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80</a:t>
            </a:fld>
            <a:endParaRPr lang="fr-CA"/>
          </a:p>
        </p:txBody>
      </p:sp>
    </p:spTree>
    <p:extLst>
      <p:ext uri="{BB962C8B-B14F-4D97-AF65-F5344CB8AC3E}">
        <p14:creationId xmlns:p14="http://schemas.microsoft.com/office/powerpoint/2010/main" val="39755573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En groupe, revoir les mouvements naturels pour se déplacer latéralement.</a:t>
            </a:r>
          </a:p>
          <a:p>
            <a:endParaRPr lang="fr-CA" dirty="0"/>
          </a:p>
          <a:p>
            <a:r>
              <a:rPr lang="fr-CA" dirty="0"/>
              <a:t>Faire le lien avec le continuum de déplacement. </a:t>
            </a:r>
          </a:p>
          <a:p>
            <a:endParaRPr lang="fr-CA" dirty="0"/>
          </a:p>
          <a:p>
            <a:r>
              <a:rPr lang="fr-CA" dirty="0"/>
              <a:t>Notre référence est </a:t>
            </a:r>
            <a:r>
              <a:rPr lang="fr-CA" b="1" dirty="0"/>
              <a:t>Suzanne</a:t>
            </a:r>
            <a:r>
              <a:rPr lang="fr-CA" dirty="0"/>
              <a:t>, qui est complètement à gauche du continuum d’assistance à la personne.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35EF9C51-C925-4995-B5CD-96B80F837BA9}"/>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666D4D71-EA25-4D1D-BAD3-D06598606100}"/>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8C29F96A-27BD-4EC0-83F5-69C40DBAF477}"/>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31569157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baseline="0" dirty="0"/>
              <a:t>Suzanne</a:t>
            </a:r>
          </a:p>
          <a:p>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82</a:t>
            </a:fld>
            <a:endParaRPr lang="fr-CA"/>
          </a:p>
        </p:txBody>
      </p:sp>
    </p:spTree>
    <p:extLst>
      <p:ext uri="{BB962C8B-B14F-4D97-AF65-F5344CB8AC3E}">
        <p14:creationId xmlns:p14="http://schemas.microsoft.com/office/powerpoint/2010/main" val="18108381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Inviter les participants à</a:t>
            </a:r>
            <a:r>
              <a:rPr lang="fr-CA" baseline="0" dirty="0"/>
              <a:t> partager les trucs, astuces et équipements qu’ils connaissent.</a:t>
            </a:r>
          </a:p>
          <a:p>
            <a:endParaRPr lang="fr-CA" baseline="0" dirty="0"/>
          </a:p>
          <a:p>
            <a:r>
              <a:rPr lang="fr-CA" baseline="0" dirty="0"/>
              <a:t>Faire le lien avec le continuum de déplacement.</a:t>
            </a:r>
          </a:p>
          <a:p>
            <a:endParaRPr lang="fr-CA" baseline="0" dirty="0"/>
          </a:p>
          <a:p>
            <a:r>
              <a:rPr lang="fr-CA" baseline="0" dirty="0"/>
              <a:t>Nos références sont </a:t>
            </a:r>
            <a:r>
              <a:rPr lang="fr-CA" b="1" baseline="0" dirty="0"/>
              <a:t>Rolande</a:t>
            </a:r>
            <a:r>
              <a:rPr lang="fr-CA" baseline="0" dirty="0"/>
              <a:t> et </a:t>
            </a:r>
            <a:r>
              <a:rPr lang="fr-CA" b="1" baseline="0" dirty="0"/>
              <a:t>Pierre</a:t>
            </a:r>
            <a:r>
              <a:rPr lang="fr-CA" baseline="0" dirty="0"/>
              <a:t> qui ont besoin de consignes et/ou d’équipements pour parvenir à faire le déplacement, mais avec qui nous n’avons pas à forcer. </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83</a:t>
            </a:fld>
            <a:endParaRPr lang="fr-CA"/>
          </a:p>
        </p:txBody>
      </p:sp>
    </p:spTree>
    <p:extLst>
      <p:ext uri="{BB962C8B-B14F-4D97-AF65-F5344CB8AC3E}">
        <p14:creationId xmlns:p14="http://schemas.microsoft.com/office/powerpoint/2010/main" val="26302522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baseline="0" dirty="0"/>
              <a:t>Rolande</a:t>
            </a:r>
            <a:r>
              <a:rPr lang="fr-CA" baseline="0" dirty="0"/>
              <a:t> et </a:t>
            </a:r>
            <a:r>
              <a:rPr lang="fr-CA" b="1" baseline="0" dirty="0"/>
              <a:t>Pierre</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84</a:t>
            </a:fld>
            <a:endParaRPr lang="fr-CA"/>
          </a:p>
        </p:txBody>
      </p:sp>
    </p:spTree>
    <p:extLst>
      <p:ext uri="{BB962C8B-B14F-4D97-AF65-F5344CB8AC3E}">
        <p14:creationId xmlns:p14="http://schemas.microsoft.com/office/powerpoint/2010/main" val="33224158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À partir des réponses des participants, compléter avec la diapo et les trucs les </a:t>
            </a:r>
            <a:r>
              <a:rPr lang="fr-CA" baseline="0" dirty="0"/>
              <a:t>plus courants qu’ils n’auront pas nommés. À vous de décider si vous devez approfondir davantage le sujet. </a:t>
            </a:r>
          </a:p>
          <a:p>
            <a:endParaRPr lang="fr-CA" baseline="0" dirty="0"/>
          </a:p>
          <a:p>
            <a:r>
              <a:rPr lang="fr-CA" baseline="0" dirty="0"/>
              <a:t>Si cela est requis, vous trouverez d’autres idées dans le document </a:t>
            </a:r>
            <a:r>
              <a:rPr lang="fr-CA" b="1" baseline="0" dirty="0"/>
              <a:t>«</a:t>
            </a:r>
            <a:r>
              <a:rPr lang="fr-CA" baseline="0" dirty="0"/>
              <a:t> </a:t>
            </a:r>
            <a:r>
              <a:rPr lang="fr-CA" b="1" baseline="0" dirty="0"/>
              <a:t>Mobilisations de surface </a:t>
            </a:r>
            <a:r>
              <a:rPr lang="fr-CA" b="0" baseline="0" dirty="0"/>
              <a:t>—</a:t>
            </a:r>
            <a:r>
              <a:rPr lang="fr-CA" baseline="0" dirty="0"/>
              <a:t> Continuum Se déplacer latéralement » (pages 26 à 28).</a:t>
            </a:r>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65F6A44B-F1DB-4A00-88DB-3E6B42CA259B}"/>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2A3B5A60-928E-4839-93CC-99AC1EA51E81}"/>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3A458187-8E69-44DA-B79B-AB9ABE9B0222}"/>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18111790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À partir des réponses des participants, compléter avec la diapo et les équipements les </a:t>
            </a:r>
            <a:r>
              <a:rPr lang="fr-CA" baseline="0" dirty="0"/>
              <a:t>plus courants qu’ils n’auront pas nommés. À vous de décider si vous devez approfondir davantage le sujet. </a:t>
            </a:r>
          </a:p>
          <a:p>
            <a:endParaRPr lang="fr-CA" baseline="0" dirty="0"/>
          </a:p>
          <a:p>
            <a:r>
              <a:rPr lang="fr-CA" baseline="0" dirty="0"/>
              <a:t>Si cela est requis, vous trouverez d’autres idées dans le document </a:t>
            </a:r>
            <a:r>
              <a:rPr lang="fr-CA" b="1" baseline="0" dirty="0"/>
              <a:t>«</a:t>
            </a:r>
            <a:r>
              <a:rPr lang="fr-CA" baseline="0" dirty="0"/>
              <a:t> </a:t>
            </a:r>
            <a:r>
              <a:rPr lang="fr-CA" b="1" baseline="0" dirty="0"/>
              <a:t>Mobilisations de surface </a:t>
            </a:r>
            <a:r>
              <a:rPr lang="fr-CA" b="0" baseline="0" dirty="0"/>
              <a:t>—</a:t>
            </a:r>
            <a:r>
              <a:rPr lang="fr-CA" baseline="0" dirty="0"/>
              <a:t> Continuum Se déplacer latéralement » (page 29).</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739E9C0C-C671-4461-81DA-3C141F04F1B3}"/>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277D22D2-564B-4D11-9EEA-39CE942B3A1D}"/>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2288213A-3CEC-4868-94FC-0CE725B19BAF}"/>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22343966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a:t>Nos références de personnes à déplacer latéralement : </a:t>
            </a:r>
            <a:r>
              <a:rPr lang="fr-CA" b="1" baseline="0" dirty="0"/>
              <a:t>Émile</a:t>
            </a:r>
            <a:r>
              <a:rPr lang="fr-CA" baseline="0" dirty="0"/>
              <a:t>, </a:t>
            </a:r>
            <a:r>
              <a:rPr lang="fr-CA" b="1" baseline="0" dirty="0"/>
              <a:t>Pascal</a:t>
            </a:r>
            <a:r>
              <a:rPr lang="fr-CA" baseline="0" dirty="0"/>
              <a:t> et </a:t>
            </a:r>
            <a:r>
              <a:rPr lang="fr-CA" b="1" baseline="0" dirty="0"/>
              <a:t>Hector</a:t>
            </a:r>
            <a:r>
              <a:rPr lang="fr-CA" baseline="0" dirty="0"/>
              <a:t>. </a:t>
            </a:r>
          </a:p>
          <a:p>
            <a:endParaRPr lang="fr-CA" baseline="0" dirty="0"/>
          </a:p>
          <a:p>
            <a:r>
              <a:rPr lang="fr-CA" baseline="0" dirty="0"/>
              <a:t>Noter qu’</a:t>
            </a:r>
            <a:r>
              <a:rPr lang="fr-CA" b="1" baseline="0" dirty="0"/>
              <a:t>Émile</a:t>
            </a:r>
            <a:r>
              <a:rPr lang="fr-CA" baseline="0" dirty="0"/>
              <a:t> n’est plus au même endroit sur le continuum d’assistance à la personne. Lorsqu’une personne ne peut pas se déplacer latéralement par elle-même, elle ne peut pas beaucoup aider le soignant non plus : elle se situe donc plus à droite sur le continuum d’assistance à la personne.</a:t>
            </a:r>
          </a:p>
          <a:p>
            <a:endParaRPr lang="fr-CA" baseline="0" dirty="0"/>
          </a:p>
          <a:p>
            <a:r>
              <a:rPr lang="fr-CA" baseline="0" dirty="0"/>
              <a:t>Si la personne peut lever les fesses et pousser un peu avec ses pieds, tant mieux. Ça va réduire légèrement les efforts du soignant, mais c’est quand même le soignant qui va exécuter le déplacement, comme avec </a:t>
            </a:r>
            <a:r>
              <a:rPr lang="fr-CA" b="1" baseline="0" dirty="0"/>
              <a:t>Pascal</a:t>
            </a:r>
            <a:r>
              <a:rPr lang="fr-CA" baseline="0" dirty="0"/>
              <a:t> et </a:t>
            </a:r>
            <a:r>
              <a:rPr lang="fr-CA" b="1" baseline="0" dirty="0"/>
              <a:t>Hector</a:t>
            </a:r>
            <a:r>
              <a:rPr lang="fr-CA" baseline="0" dirty="0"/>
              <a:t> qui ont peu ou plus du tout de capacités.</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87</a:t>
            </a:fld>
            <a:endParaRPr lang="fr-CA"/>
          </a:p>
        </p:txBody>
      </p:sp>
    </p:spTree>
    <p:extLst>
      <p:ext uri="{BB962C8B-B14F-4D97-AF65-F5344CB8AC3E}">
        <p14:creationId xmlns:p14="http://schemas.microsoft.com/office/powerpoint/2010/main" val="26776658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Faire la démonstration</a:t>
            </a:r>
            <a:r>
              <a:rPr lang="fr-CA" b="1" baseline="0" dirty="0"/>
              <a:t> de la méthode</a:t>
            </a:r>
            <a:r>
              <a:rPr lang="fr-CA" baseline="0" dirty="0"/>
              <a:t> </a:t>
            </a:r>
            <a:r>
              <a:rPr lang="fr-CA" b="0" baseline="0" dirty="0"/>
              <a:t>« Déplacer latéralement, pour recentrer dans le lit, ou pour transférer sur une autre surface » </a:t>
            </a:r>
            <a:r>
              <a:rPr lang="fr-CA" baseline="0" dirty="0"/>
              <a:t>à l’aide de la </a:t>
            </a:r>
            <a:r>
              <a:rPr lang="fr-FR" baseline="0" dirty="0"/>
              <a:t>« Démarche pour un soin sécuritaire ici et maintenant ».</a:t>
            </a:r>
            <a:endParaRPr lang="fr-CA" b="0" baseline="0" dirty="0"/>
          </a:p>
          <a:p>
            <a:endParaRPr lang="fr-CA" baseline="0" dirty="0"/>
          </a:p>
          <a:p>
            <a:r>
              <a:rPr lang="fr-CA" baseline="0" dirty="0"/>
              <a:t>Inviter les participants à se pratiquer.</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BC48D513-16B9-4699-A3D8-BF967FFC0F02}"/>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54B5C81A-3D93-40B7-B7A3-0E3CFD1958CC}"/>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59B1FA7A-2567-44C8-8484-71BBE68B5CB4}"/>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27788537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Si l’effort est excessif, même avec un équipement pour réduire la friction</a:t>
            </a:r>
            <a:r>
              <a:rPr lang="fr-CA" baseline="0" dirty="0"/>
              <a:t>, il faut recourir à un équipement.</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CA" dirty="0"/>
              <a:t>Présenter l’utilisation du lève-personne avec une toile ou un drap de repositionnement. </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Si vous n’avez pas ces équipements dans votre établissement, présenter la vidéo disponible dans les outils du moniteur PDSP : </a:t>
            </a:r>
            <a:r>
              <a:rPr lang="fr-CA" sz="1200" u="sng" dirty="0">
                <a:solidFill>
                  <a:srgbClr val="0563C1"/>
                </a:solidFill>
                <a:effectLst/>
                <a:latin typeface="Calibri" panose="020F0502020204030204" pitchFamily="34" charset="0"/>
                <a:ea typeface="Calibri" panose="020F0502020204030204" pitchFamily="34" charset="0"/>
                <a:hlinkClick r:id="rId3"/>
              </a:rPr>
              <a:t>http://asstsas.qc.ca/dossiers-thematiques/outils-du-moniteur-pdsp</a:t>
            </a:r>
            <a:r>
              <a:rPr lang="fr-CA" sz="1200" u="none" dirty="0">
                <a:solidFill>
                  <a:srgbClr val="0563C1"/>
                </a:solidFill>
                <a:effectLst/>
                <a:latin typeface="Calibri" panose="020F0502020204030204" pitchFamily="34" charset="0"/>
                <a:ea typeface="Calibri" panose="020F0502020204030204" pitchFamily="34" charset="0"/>
              </a:rPr>
              <a:t>.</a:t>
            </a:r>
            <a:endParaRPr lang="fr-CA" sz="10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b="1" baseline="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b="0" baseline="0" dirty="0">
                <a:solidFill>
                  <a:srgbClr val="FF0000"/>
                </a:solidFill>
              </a:rPr>
              <a:t>Si l’équipement est disponible, </a:t>
            </a:r>
            <a:r>
              <a:rPr lang="fr-CA" b="0" baseline="0" dirty="0"/>
              <a:t>inviter les participants à en faire l’essai, comme soignant et comme personne à déplacer.</a:t>
            </a:r>
          </a:p>
          <a:p>
            <a:pPr marL="0" marR="0" indent="0" algn="l" defTabSz="914400" rtl="0" eaLnBrk="1" fontAlgn="auto" latinLnBrk="0" hangingPunct="1">
              <a:lnSpc>
                <a:spcPct val="100000"/>
              </a:lnSpc>
              <a:spcBef>
                <a:spcPts val="0"/>
              </a:spcBef>
              <a:spcAft>
                <a:spcPts val="0"/>
              </a:spcAft>
              <a:buClrTx/>
              <a:buSzTx/>
              <a:buFontTx/>
              <a:buNone/>
              <a:tabLst/>
              <a:defRPr/>
            </a:pPr>
            <a:endParaRPr lang="fr-CA"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CA" b="1" baseline="0" dirty="0"/>
              <a:t>Facultatif :</a:t>
            </a:r>
          </a:p>
          <a:p>
            <a:pPr marL="0" marR="0" indent="0" algn="l" defTabSz="914400" rtl="0" eaLnBrk="1" fontAlgn="auto" latinLnBrk="0" hangingPunct="1">
              <a:lnSpc>
                <a:spcPct val="100000"/>
              </a:lnSpc>
              <a:spcBef>
                <a:spcPts val="0"/>
              </a:spcBef>
              <a:spcAft>
                <a:spcPts val="0"/>
              </a:spcAft>
              <a:buClrTx/>
              <a:buSzTx/>
              <a:buFontTx/>
              <a:buNone/>
              <a:tabLst/>
              <a:defRPr/>
            </a:pPr>
            <a:r>
              <a:rPr lang="fr-CA" b="0" baseline="0" dirty="0"/>
              <a:t>Présenter le matelas à air.</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89</a:t>
            </a:fld>
            <a:endParaRPr lang="fr-CA"/>
          </a:p>
        </p:txBody>
      </p:sp>
    </p:spTree>
    <p:extLst>
      <p:ext uri="{BB962C8B-B14F-4D97-AF65-F5344CB8AC3E}">
        <p14:creationId xmlns:p14="http://schemas.microsoft.com/office/powerpoint/2010/main" val="3861452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a:t>Présenter le « continuum d’assistance à la personne » en mettant en évidence ce qui suit :</a:t>
            </a:r>
          </a:p>
          <a:p>
            <a:pPr marL="171450" indent="-171450">
              <a:buFontTx/>
              <a:buChar char="-"/>
            </a:pPr>
            <a:r>
              <a:rPr lang="fr-CA" baseline="0" dirty="0"/>
              <a:t>La signification des 4 couleurs</a:t>
            </a:r>
          </a:p>
          <a:p>
            <a:pPr marL="171450" lvl="0" indent="-171450">
              <a:buFontTx/>
              <a:buChar char="-"/>
            </a:pPr>
            <a:r>
              <a:rPr lang="fr-CA" baseline="0" dirty="0"/>
              <a:t>Un déplacement est le résultat de la somme de ces 4 éléments</a:t>
            </a:r>
          </a:p>
          <a:p>
            <a:pPr marL="171450" lvl="0" indent="-171450">
              <a:buFontTx/>
              <a:buChar char="-"/>
            </a:pPr>
            <a:r>
              <a:rPr lang="fr-CA" baseline="0" dirty="0"/>
              <a:t>Faire remarquer que :</a:t>
            </a:r>
          </a:p>
          <a:p>
            <a:pPr marL="628650" lvl="1" indent="-171450">
              <a:buFontTx/>
              <a:buChar char="-"/>
            </a:pPr>
            <a:r>
              <a:rPr lang="fr-CA" baseline="0" dirty="0"/>
              <a:t>La communication est toujours présente</a:t>
            </a:r>
          </a:p>
          <a:p>
            <a:pPr marL="628650" lvl="1" indent="-171450">
              <a:buFontTx/>
              <a:buChar char="-"/>
            </a:pPr>
            <a:r>
              <a:rPr lang="fr-CA" baseline="0" dirty="0"/>
              <a:t>L’effort du soignant atteint un plateau vers les 4 dernières colonnes</a:t>
            </a:r>
          </a:p>
          <a:p>
            <a:pPr marL="628650" lvl="1" indent="-171450">
              <a:buFontTx/>
              <a:buChar char="-"/>
            </a:pPr>
            <a:r>
              <a:rPr lang="fr-CA" baseline="0" dirty="0"/>
              <a:t>Une fois le maximum de contribution physique du soignant atteint, c’est l’équipement qui prend la relève</a:t>
            </a:r>
          </a:p>
          <a:p>
            <a:pPr marL="457200" lvl="1" indent="0">
              <a:buFontTx/>
              <a:buNone/>
            </a:pPr>
            <a:endParaRPr lang="fr-CA" baseline="0" dirty="0"/>
          </a:p>
          <a:p>
            <a:pPr marL="171450" indent="-171450">
              <a:buFontTx/>
              <a:buChar char="-"/>
            </a:pPr>
            <a:r>
              <a:rPr lang="fr-CA" baseline="0" dirty="0"/>
              <a:t>À gauche du continuum, on est face à une personne qui a de bonnes capacités. Le seul autre élément additionnel qui contribue au déplacement est la </a:t>
            </a:r>
            <a:r>
              <a:rPr lang="fr-CA" b="1" baseline="0" dirty="0"/>
              <a:t>communication</a:t>
            </a:r>
            <a:r>
              <a:rPr lang="fr-CA" baseline="0" dirty="0"/>
              <a:t>.</a:t>
            </a:r>
          </a:p>
          <a:p>
            <a:pPr marL="171450" indent="-171450">
              <a:buFontTx/>
              <a:buChar char="-"/>
            </a:pPr>
            <a:r>
              <a:rPr lang="fr-CA" baseline="0" dirty="0"/>
              <a:t>Si on se déplace légèrement vers la droite, où l’autonomie de la personne est un peu moins élevée, on voit que l’équipement entre en jeu, mais légèrement.</a:t>
            </a:r>
          </a:p>
          <a:p>
            <a:pPr marL="171450" indent="-171450">
              <a:buFontTx/>
              <a:buChar char="-"/>
            </a:pPr>
            <a:r>
              <a:rPr lang="fr-CA" baseline="0" dirty="0"/>
              <a:t>Plus on se déplace vers la droite, plus l’autonomie baisse et les efforts du soignant entrent en jeu, mais sans jamais être très importants. </a:t>
            </a:r>
            <a:r>
              <a:rPr lang="fr-CA" b="1" baseline="0" dirty="0"/>
              <a:t>Rappelez-vous, on doit éviter les efforts excessifs. La contribution du soignant n’est jamais l’élément le plus important qui compense le manque d’autonomie de la personne. Noter que la contribution physique du soignant n’augmente pas dans les dernières colonnes, et ce, même si la personne a moins d’autonomie.</a:t>
            </a:r>
          </a:p>
          <a:p>
            <a:pPr marL="171450" indent="-171450">
              <a:buFontTx/>
              <a:buChar char="-"/>
            </a:pPr>
            <a:r>
              <a:rPr lang="fr-CA" baseline="0" dirty="0"/>
              <a:t>Complètement à droite, on est devant une personne dont l’autonomie est très limitée. On voit que c’est l’équipement qui est responsable de la majeure partie du déplacement. La communication est encore présente et les efforts du soignant sont là, mais pas excessifs. </a:t>
            </a:r>
          </a:p>
          <a:p>
            <a:pPr marL="171450" indent="-171450">
              <a:buFontTx/>
              <a:buChar char="-"/>
            </a:pPr>
            <a:r>
              <a:rPr lang="fr-CA" b="1" baseline="0" dirty="0"/>
              <a:t>Noter que les efforts du soignant ne sont jamais prédominants. Lorsque les capacités de la personne diminuent beaucoup, c’est surtout l’équipement qui sert à faire le déplacement. </a:t>
            </a: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E2A22BA6-0F80-4CD0-995C-B67B0FFF84B8}"/>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6A6DB74A-A64E-43F5-AF8F-25885125A80C}"/>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4345C27B-7880-47DF-96FD-80A99012581C}"/>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29918580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Tout le contenu de cette section se trouve dans le cahier « Continuums de déplacements -Mobilisations de surface », pages 93 à 102.</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90</a:t>
            </a:fld>
            <a:endParaRPr lang="fr-CA"/>
          </a:p>
        </p:txBody>
      </p:sp>
    </p:spTree>
    <p:extLst>
      <p:ext uri="{BB962C8B-B14F-4D97-AF65-F5344CB8AC3E}">
        <p14:creationId xmlns:p14="http://schemas.microsoft.com/office/powerpoint/2010/main" val="17447178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Tout le contenu de cette section se trouve dans le cahier « Continuums de déplacements -Mobilisations de surface », pages 93 à 102.</a:t>
            </a:r>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91</a:t>
            </a:fld>
            <a:endParaRPr lang="fr-CA"/>
          </a:p>
        </p:txBody>
      </p:sp>
    </p:spTree>
    <p:extLst>
      <p:ext uri="{BB962C8B-B14F-4D97-AF65-F5344CB8AC3E}">
        <p14:creationId xmlns:p14="http://schemas.microsoft.com/office/powerpoint/2010/main" val="12944188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Partager les</a:t>
            </a:r>
            <a:r>
              <a:rPr lang="fr-CA" baseline="0" dirty="0"/>
              <a:t> réponses et commentaires.</a:t>
            </a:r>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8CDDBB58-49D2-4A38-B5A9-EF3C1870A431}"/>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84DAD4ED-9687-48E6-BF8F-3FA996388A57}"/>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F6CED3C8-99AB-4298-9825-DD37C44BDD71}"/>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30346276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En</a:t>
            </a:r>
            <a:r>
              <a:rPr lang="fr-CA" baseline="0" dirty="0"/>
              <a:t> groupe, trouver la séquence des « vrais » mouvements naturels pour se tourner dans le lit, s’asseoir et se lever.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E9547890-1668-42A6-8180-AB366A35D02A}"/>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75E6680D-5507-403F-9D81-2EEA2FFAA0D3}"/>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98C50B89-44E7-4F16-9633-ABA4F9D234E6}"/>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32560585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Inviter les participants à</a:t>
            </a:r>
            <a:r>
              <a:rPr lang="fr-CA" baseline="0" dirty="0"/>
              <a:t> partager les trucs, astuces et équipements qu’ils connaissent.</a:t>
            </a:r>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94</a:t>
            </a:fld>
            <a:endParaRPr lang="fr-CA"/>
          </a:p>
        </p:txBody>
      </p:sp>
    </p:spTree>
    <p:extLst>
      <p:ext uri="{BB962C8B-B14F-4D97-AF65-F5344CB8AC3E}">
        <p14:creationId xmlns:p14="http://schemas.microsoft.com/office/powerpoint/2010/main" val="38245087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À partir des réponses des participants, compléter avec la diapo, les trucs, astuces et équipements les </a:t>
            </a:r>
            <a:r>
              <a:rPr lang="fr-CA" baseline="0" dirty="0"/>
              <a:t>plus courants qu’ils n’auraient pas nommés. À vous de décider si vous devez approfondir davantage le sujet. </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Si cela est requis, vous trouverez d’autres idées dans le document </a:t>
            </a:r>
            <a:r>
              <a:rPr lang="fr-CA" b="1" baseline="0" dirty="0"/>
              <a:t>«</a:t>
            </a:r>
            <a:r>
              <a:rPr lang="fr-CA" baseline="0" dirty="0"/>
              <a:t> </a:t>
            </a:r>
            <a:r>
              <a:rPr lang="fr-CA" b="1" baseline="0" dirty="0"/>
              <a:t>Mobilisations de surface </a:t>
            </a:r>
            <a:r>
              <a:rPr lang="fr-CA" b="0" baseline="0" dirty="0"/>
              <a:t>—</a:t>
            </a:r>
            <a:r>
              <a:rPr lang="fr-CA" baseline="0" dirty="0"/>
              <a:t> Continuum Se tourner » (pages 36 à 39).</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8BFA4790-1B6C-4639-8D61-BFAF2BC50899}"/>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946CC7D6-3BAD-4C3C-AC40-166B8306E50B}"/>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8CEB8D2A-D5B0-4472-8EA5-304267717149}"/>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10686045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Faire la démonstration</a:t>
            </a:r>
            <a:r>
              <a:rPr lang="fr-CA" b="1" baseline="0" dirty="0"/>
              <a:t> de la méthode</a:t>
            </a:r>
            <a:r>
              <a:rPr lang="fr-CA" baseline="0" dirty="0"/>
              <a:t> </a:t>
            </a:r>
            <a:r>
              <a:rPr lang="fr-CA" b="0" baseline="0" dirty="0"/>
              <a:t>« Tourner du côté opposé au soignant, ou vers lui » </a:t>
            </a:r>
            <a:r>
              <a:rPr lang="fr-CA" baseline="0" dirty="0"/>
              <a:t>à l’aide de la « Démarche pour un soin sécuritaire ici et maintenant ».</a:t>
            </a:r>
            <a:endParaRPr lang="fr-CA" b="0" baseline="0" dirty="0"/>
          </a:p>
          <a:p>
            <a:endParaRPr lang="fr-CA" baseline="0" dirty="0"/>
          </a:p>
          <a:p>
            <a:r>
              <a:rPr lang="fr-CA" baseline="0" dirty="0"/>
              <a:t>Faire pratiquer les participants.</a:t>
            </a:r>
          </a:p>
          <a:p>
            <a:endParaRPr lang="fr-CA" baseline="0" dirty="0"/>
          </a:p>
          <a:p>
            <a:r>
              <a:rPr lang="fr-CA" baseline="0" dirty="0"/>
              <a:t>Corriger les participants.</a:t>
            </a:r>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0934DDDF-1C7A-45AD-9993-32060BDC70E9}"/>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DC2520A3-DF3E-4071-8BCD-C1E4C74D7C50}"/>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9AB69349-EA7C-40CE-9D7C-8D87994097EC}"/>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2234357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Inviter les participants à se pratiquer également à tourner la personne, à deux soignants, en deux temps et simultanément.</a:t>
            </a:r>
            <a:endParaRPr lang="fr-CA" baseline="0" dirty="0"/>
          </a:p>
          <a:p>
            <a:endParaRPr lang="fr-CA" baseline="0" dirty="0"/>
          </a:p>
          <a:p>
            <a:r>
              <a:rPr lang="fr-CA" baseline="0" dirty="0"/>
              <a:t>Corriger les participants.</a:t>
            </a:r>
            <a:endParaRPr lang="fr-CA"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97</a:t>
            </a:fld>
            <a:endParaRPr lang="fr-CA"/>
          </a:p>
        </p:txBody>
      </p:sp>
    </p:spTree>
    <p:extLst>
      <p:ext uri="{BB962C8B-B14F-4D97-AF65-F5344CB8AC3E}">
        <p14:creationId xmlns:p14="http://schemas.microsoft.com/office/powerpoint/2010/main" val="4171769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Discuter de la réponse en groupe.</a:t>
            </a:r>
          </a:p>
          <a:p>
            <a:endParaRPr lang="fr-CA" dirty="0">
              <a:cs typeface="Calibri"/>
            </a:endParaRPr>
          </a:p>
          <a:p>
            <a:r>
              <a:rPr lang="fr-CA" dirty="0">
                <a:cs typeface="Calibri"/>
              </a:rPr>
              <a:t>Réponse : parce que la personne a été mise dans des mouvements naturels différents, propres à chaque déplacement. </a:t>
            </a:r>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a:p>
          <a:p>
            <a:pPr>
              <a:defRPr/>
            </a:pPr>
            <a:r>
              <a:rPr lang="fr-CA" dirty="0"/>
              <a:t>C’est</a:t>
            </a:r>
            <a:r>
              <a:rPr lang="fr-CA" baseline="0" dirty="0"/>
              <a:t> la position de départ de la personne et le fait de tenir ou non la ridelle qui déterminent si elle va se déplacer latéralement ou si elle va tourner vers le côté opposé. Mais dans les deux cas, le mouvement du soignant est le même.</a:t>
            </a:r>
            <a:r>
              <a:rPr lang="fr-CA" dirty="0"/>
              <a:t> </a:t>
            </a:r>
          </a:p>
          <a:p>
            <a:pPr>
              <a:defRPr/>
            </a:pPr>
            <a:endParaRPr lang="fr-CA" dirty="0">
              <a:cs typeface="Calibri" panose="020F0502020204030204"/>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dirty="0"/>
              <a:t>Si</a:t>
            </a:r>
            <a:r>
              <a:rPr lang="fr-CA" baseline="0" dirty="0"/>
              <a:t> la personne est couchée sur le dos et que le soignant tire le piqué, elle va se déplacer latéralement vers le bord du lit. Si elle a été placée dans ses mouvements naturels vers le côté opposé et qu’elle tient la ridelle, le mouvement du soignant va la faire tourner.</a:t>
            </a:r>
            <a:r>
              <a:rPr lang="fr-CA" dirty="0"/>
              <a:t> </a:t>
            </a:r>
            <a:endParaRPr lang="fr-CA" dirty="0">
              <a:cs typeface="Calibri"/>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5D54EB-C8DB-48A5-8712-F4BF95943D7D}" type="slidenum">
              <a:rPr kumimoji="0" lang="fr-CA"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fr-CA"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Espace réservé du pied de page 4">
            <a:extLst>
              <a:ext uri="{FF2B5EF4-FFF2-40B4-BE49-F238E27FC236}">
                <a16:creationId xmlns:a16="http://schemas.microsoft.com/office/drawing/2014/main" id="{2165CE40-5FB5-4592-B633-E821E34A6F92}"/>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charset="0"/>
                <a:ea typeface="+mn-ea"/>
                <a:cs typeface="Arial" charset="0"/>
              </a:rPr>
              <a:t>ASSTSAS</a:t>
            </a:r>
          </a:p>
        </p:txBody>
      </p:sp>
      <p:sp>
        <p:nvSpPr>
          <p:cNvPr id="6" name="Espace réservé de l'en-tête 5">
            <a:extLst>
              <a:ext uri="{FF2B5EF4-FFF2-40B4-BE49-F238E27FC236}">
                <a16:creationId xmlns:a16="http://schemas.microsoft.com/office/drawing/2014/main" id="{079A3E2B-3905-4834-8759-05E9CD23A715}"/>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PDSP — FORMATION PRATIQUE</a:t>
            </a:r>
          </a:p>
        </p:txBody>
      </p:sp>
      <p:sp>
        <p:nvSpPr>
          <p:cNvPr id="7" name="Espace réservé de la date 6">
            <a:extLst>
              <a:ext uri="{FF2B5EF4-FFF2-40B4-BE49-F238E27FC236}">
                <a16:creationId xmlns:a16="http://schemas.microsoft.com/office/drawing/2014/main" id="{D4D6FEF5-E7F8-4112-9D43-D53B9D8E23ED}"/>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Arial" charset="0"/>
                <a:ea typeface="+mn-ea"/>
                <a:cs typeface="Arial" charset="0"/>
              </a:rPr>
              <a:t>Février 2022</a:t>
            </a:r>
          </a:p>
        </p:txBody>
      </p:sp>
    </p:spTree>
    <p:extLst>
      <p:ext uri="{BB962C8B-B14F-4D97-AF65-F5344CB8AC3E}">
        <p14:creationId xmlns:p14="http://schemas.microsoft.com/office/powerpoint/2010/main" val="35489445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100" b="1" dirty="0">
                <a:solidFill>
                  <a:schemeClr val="tx1"/>
                </a:solidFill>
              </a:rPr>
              <a:t>ATTENTION !</a:t>
            </a:r>
            <a:r>
              <a:rPr lang="fr-CA" sz="1100" b="0" dirty="0">
                <a:solidFill>
                  <a:schemeClr val="tx1"/>
                </a:solidFill>
              </a:rPr>
              <a:t> C</a:t>
            </a:r>
            <a:r>
              <a:rPr lang="fr-CA" sz="1100" dirty="0">
                <a:solidFill>
                  <a:schemeClr val="tx1"/>
                </a:solidFill>
              </a:rPr>
              <a:t>ette méthode n’était pas enseignée auparavant, mais elle est fréquemment exécutée de façon non sécuritaire. On vous encourage à la faire pratiquer afin d’aider les participants à comprendre quels sont les éléments qui font la différence entre une exécution sécuritaire ou dangereuse.</a:t>
            </a:r>
          </a:p>
          <a:p>
            <a:endParaRPr lang="fr-CA" sz="1100" dirty="0">
              <a:solidFill>
                <a:schemeClr val="tx1"/>
              </a:solidFill>
            </a:endParaRPr>
          </a:p>
          <a:p>
            <a:pPr algn="l">
              <a:lnSpc>
                <a:spcPct val="107000"/>
              </a:lnSpc>
              <a:spcAft>
                <a:spcPts val="800"/>
              </a:spcAft>
            </a:pPr>
            <a:r>
              <a:rPr lang="fr-CA" sz="1100" dirty="0">
                <a:effectLst/>
                <a:ea typeface="Times New Roman" panose="02020603050405020304" pitchFamily="18" charset="0"/>
                <a:cs typeface="Times New Roman" panose="02020603050405020304" pitchFamily="18" charset="0"/>
              </a:rPr>
              <a:t>Pour bien exécuter cette manœuvre, le soignant doit respecter la démarche pour un soin sécuritaire et recueillir toutes les informations lui permettant de déterminer si la méthode qu’il prévoit utiliser est sécuritaire, « ici et maintenant ». Quel est le poids de la personne ? Peut-elle s’aider ? Peut-elle plier les genoux ? Est-ce que les équipements requis sont en place (ex. : drap à bande centrale glissante, etc.) ? </a:t>
            </a:r>
            <a:r>
              <a:rPr lang="fr-CA" sz="1100" b="1" dirty="0">
                <a:effectLst/>
                <a:ea typeface="Times New Roman" panose="02020603050405020304" pitchFamily="18" charset="0"/>
                <a:cs typeface="Times New Roman" panose="02020603050405020304" pitchFamily="18" charset="0"/>
              </a:rPr>
              <a:t>À la lumière de ces informations, il ne doit pas procéder s’il pense que l’effort pour tourner la personne sera excessif et doit alors opter pour une autre méthode qui sera sécuritaire. </a:t>
            </a:r>
            <a:endParaRPr lang="fr-CA" sz="1100" b="1" dirty="0">
              <a:effectLst/>
              <a:ea typeface="Calibri" panose="020F0502020204030204" pitchFamily="34" charset="0"/>
              <a:cs typeface="Times New Roman" panose="02020603050405020304" pitchFamily="18" charset="0"/>
            </a:endParaRPr>
          </a:p>
          <a:p>
            <a:pPr algn="l">
              <a:lnSpc>
                <a:spcPct val="107000"/>
              </a:lnSpc>
              <a:spcAft>
                <a:spcPts val="800"/>
              </a:spcAft>
            </a:pPr>
            <a:r>
              <a:rPr lang="fr-CA" sz="1100" b="1" dirty="0">
                <a:effectLst/>
                <a:ea typeface="Times New Roman" panose="02020603050405020304" pitchFamily="18" charset="0"/>
                <a:cs typeface="Times New Roman" panose="02020603050405020304" pitchFamily="18" charset="0"/>
              </a:rPr>
              <a:t>Le soignant suit ensuite les étapes suivantes </a:t>
            </a:r>
            <a:r>
              <a:rPr lang="fr-CA" sz="1100" b="1" u="sng" dirty="0">
                <a:effectLst/>
                <a:ea typeface="Times New Roman" panose="02020603050405020304" pitchFamily="18" charset="0"/>
                <a:cs typeface="Times New Roman" panose="02020603050405020304" pitchFamily="18" charset="0"/>
              </a:rPr>
              <a:t>s’il croit qu’il peut tourner la personne de façon sécuritaire</a:t>
            </a:r>
            <a:r>
              <a:rPr lang="fr-CA" sz="1100" b="1" u="none" dirty="0">
                <a:effectLst/>
                <a:ea typeface="Times New Roman" panose="02020603050405020304" pitchFamily="18" charset="0"/>
                <a:cs typeface="Times New Roman" panose="02020603050405020304" pitchFamily="18" charset="0"/>
              </a:rPr>
              <a:t> :</a:t>
            </a:r>
            <a:endParaRPr lang="fr-CA" sz="1100" b="1" u="none" dirty="0">
              <a:effectLst/>
              <a:ea typeface="Calibri" panose="020F0502020204030204" pitchFamily="34" charset="0"/>
              <a:cs typeface="Times New Roman" panose="02020603050405020304" pitchFamily="18" charset="0"/>
            </a:endParaRPr>
          </a:p>
          <a:p>
            <a:pPr marL="171450" lvl="0" indent="-171450" algn="l">
              <a:lnSpc>
                <a:spcPct val="107000"/>
              </a:lnSpc>
              <a:buFont typeface="Times New Roman" panose="02020603050405020304" pitchFamily="18" charset="0"/>
              <a:buChar char="-"/>
            </a:pPr>
            <a:r>
              <a:rPr lang="fr-CA" sz="1100" dirty="0">
                <a:effectLst/>
                <a:ea typeface="Times New Roman" panose="02020603050405020304" pitchFamily="18" charset="0"/>
                <a:cs typeface="Times New Roman" panose="02020603050405020304" pitchFamily="18" charset="0"/>
              </a:rPr>
              <a:t>Préparation  :</a:t>
            </a:r>
            <a:endParaRPr lang="fr-CA" sz="1100" dirty="0">
              <a:effectLst/>
              <a:ea typeface="Calibri" panose="020F0502020204030204" pitchFamily="34" charset="0"/>
              <a:cs typeface="Times New Roman" panose="02020603050405020304" pitchFamily="18" charset="0"/>
            </a:endParaRPr>
          </a:p>
          <a:p>
            <a:pPr marL="628650" lvl="1" indent="-171450" algn="l">
              <a:lnSpc>
                <a:spcPct val="107000"/>
              </a:lnSpc>
              <a:buFont typeface="Arial" panose="020B0604020202020204" pitchFamily="34" charset="0"/>
              <a:buChar char="•"/>
            </a:pPr>
            <a:r>
              <a:rPr lang="fr-CA" sz="1100" dirty="0">
                <a:effectLst/>
                <a:ea typeface="Times New Roman" panose="02020603050405020304" pitchFamily="18" charset="0"/>
                <a:cs typeface="Times New Roman" panose="02020603050405020304" pitchFamily="18" charset="0"/>
              </a:rPr>
              <a:t>Le soignant place ou aide la personne à se placer dans ses mouvements naturels pour la tourner du côté opposé</a:t>
            </a:r>
            <a:r>
              <a:rPr lang="fr-FR" sz="1100" dirty="0">
                <a:effectLst/>
                <a:ea typeface="Times New Roman" panose="02020603050405020304" pitchFamily="18" charset="0"/>
                <a:cs typeface="Times New Roman" panose="02020603050405020304" pitchFamily="18" charset="0"/>
              </a:rPr>
              <a:t>voir les mouvements naturels pour tourner, du cahier « Continuums de déplacements – Mobilisations de surface », page 94.</a:t>
            </a:r>
            <a:endParaRPr lang="fr-CA" sz="1100" dirty="0">
              <a:effectLst/>
              <a:ea typeface="Calibri" panose="020F0502020204030204" pitchFamily="34" charset="0"/>
              <a:cs typeface="Times New Roman" panose="02020603050405020304" pitchFamily="18" charset="0"/>
            </a:endParaRPr>
          </a:p>
          <a:p>
            <a:pPr marL="628650" lvl="1" indent="-171450" algn="l">
              <a:lnSpc>
                <a:spcPct val="107000"/>
              </a:lnSpc>
              <a:buFont typeface="Arial" panose="020B0604020202020204" pitchFamily="34" charset="0"/>
              <a:buChar char="•"/>
            </a:pPr>
            <a:r>
              <a:rPr lang="fr-CA" sz="1100" dirty="0">
                <a:effectLst/>
                <a:ea typeface="Times New Roman" panose="02020603050405020304" pitchFamily="18" charset="0"/>
                <a:cs typeface="Times New Roman" panose="02020603050405020304" pitchFamily="18" charset="0"/>
              </a:rPr>
              <a:t>Si elle en a les capacités, la personne tient la ridelle ou une rallonge fixée à la ridelle. </a:t>
            </a:r>
            <a:endParaRPr lang="fr-CA" sz="1100" dirty="0">
              <a:effectLst/>
              <a:ea typeface="Calibri" panose="020F0502020204030204" pitchFamily="34" charset="0"/>
              <a:cs typeface="Times New Roman" panose="02020603050405020304" pitchFamily="18" charset="0"/>
            </a:endParaRPr>
          </a:p>
          <a:p>
            <a:pPr marL="628650" lvl="1" indent="-171450" algn="l">
              <a:lnSpc>
                <a:spcPct val="107000"/>
              </a:lnSpc>
              <a:buFont typeface="Arial" panose="020B0604020202020204" pitchFamily="34" charset="0"/>
              <a:buChar char="•"/>
            </a:pPr>
            <a:r>
              <a:rPr lang="fr-CA" sz="1100" dirty="0">
                <a:effectLst/>
                <a:ea typeface="Times New Roman" panose="02020603050405020304" pitchFamily="18" charset="0"/>
                <a:cs typeface="Times New Roman" panose="02020603050405020304" pitchFamily="18" charset="0"/>
              </a:rPr>
              <a:t>La personne doit être placée sur un équipement pour réduire la friction (piqué glissant, alèse glissante, etc.). </a:t>
            </a:r>
            <a:endParaRPr lang="fr-CA" sz="1100" dirty="0">
              <a:effectLst/>
              <a:ea typeface="Calibri" panose="020F0502020204030204" pitchFamily="34" charset="0"/>
              <a:cs typeface="Times New Roman" panose="02020603050405020304" pitchFamily="18" charset="0"/>
            </a:endParaRPr>
          </a:p>
          <a:p>
            <a:pPr marL="628650" lvl="1" indent="-171450" algn="l">
              <a:lnSpc>
                <a:spcPct val="107000"/>
              </a:lnSpc>
              <a:buFont typeface="Arial" panose="020B0604020202020204" pitchFamily="34" charset="0"/>
              <a:buChar char="•"/>
            </a:pPr>
            <a:r>
              <a:rPr lang="fr-CA" sz="1100" dirty="0">
                <a:effectLst/>
                <a:ea typeface="Times New Roman" panose="02020603050405020304" pitchFamily="18" charset="0"/>
                <a:cs typeface="Times New Roman" panose="02020603050405020304" pitchFamily="18" charset="0"/>
              </a:rPr>
              <a:t>Le lit sera habituellement placé un peu plus bas et la prise plus rapprochée de la personne pour optimiser l’aide fournie par le soignant.</a:t>
            </a:r>
            <a:endParaRPr lang="fr-CA" sz="1100" dirty="0">
              <a:effectLst/>
              <a:ea typeface="Calibri" panose="020F0502020204030204" pitchFamily="34" charset="0"/>
              <a:cs typeface="Times New Roman" panose="02020603050405020304" pitchFamily="18" charset="0"/>
            </a:endParaRPr>
          </a:p>
          <a:p>
            <a:pPr marL="914400" algn="l">
              <a:lnSpc>
                <a:spcPct val="107000"/>
              </a:lnSpc>
            </a:pPr>
            <a:r>
              <a:rPr lang="fr-CA" sz="1100" dirty="0">
                <a:effectLst/>
                <a:ea typeface="Times New Roman" panose="02020603050405020304" pitchFamily="18" charset="0"/>
                <a:cs typeface="Times New Roman" panose="02020603050405020304" pitchFamily="18" charset="0"/>
              </a:rPr>
              <a:t> </a:t>
            </a:r>
            <a:endParaRPr lang="fr-CA" sz="1100" dirty="0">
              <a:effectLst/>
              <a:ea typeface="Calibri" panose="020F0502020204030204" pitchFamily="34" charset="0"/>
              <a:cs typeface="Times New Roman" panose="02020603050405020304" pitchFamily="18" charset="0"/>
            </a:endParaRPr>
          </a:p>
          <a:p>
            <a:pPr marL="171450" lvl="0" indent="-171450" algn="l">
              <a:lnSpc>
                <a:spcPct val="107000"/>
              </a:lnSpc>
              <a:buFont typeface="Times New Roman" panose="02020603050405020304" pitchFamily="18" charset="0"/>
              <a:buChar char="-"/>
            </a:pPr>
            <a:r>
              <a:rPr lang="fr-CA" sz="1100" dirty="0">
                <a:effectLst/>
                <a:ea typeface="Times New Roman" panose="02020603050405020304" pitchFamily="18" charset="0"/>
                <a:cs typeface="Times New Roman" panose="02020603050405020304" pitchFamily="18" charset="0"/>
              </a:rPr>
              <a:t>Exécution : </a:t>
            </a:r>
            <a:endParaRPr lang="fr-CA" sz="1100" dirty="0">
              <a:effectLst/>
              <a:ea typeface="Calibri" panose="020F0502020204030204" pitchFamily="34" charset="0"/>
              <a:cs typeface="Times New Roman" panose="02020603050405020304" pitchFamily="18" charset="0"/>
            </a:endParaRPr>
          </a:p>
          <a:p>
            <a:pPr marL="628650" lvl="1" indent="-171450" algn="l">
              <a:lnSpc>
                <a:spcPct val="107000"/>
              </a:lnSpc>
              <a:buFont typeface="Arial" panose="020B0604020202020204" pitchFamily="34" charset="0"/>
              <a:buChar char="•"/>
            </a:pPr>
            <a:r>
              <a:rPr lang="fr-CA" sz="1100" dirty="0">
                <a:effectLst/>
                <a:ea typeface="Times New Roman" panose="02020603050405020304" pitchFamily="18" charset="0"/>
                <a:cs typeface="Times New Roman" panose="02020603050405020304" pitchFamily="18" charset="0"/>
              </a:rPr>
              <a:t>Glisser la personne vers soi :</a:t>
            </a:r>
            <a:endParaRPr lang="fr-CA" sz="1100" dirty="0">
              <a:effectLst/>
              <a:ea typeface="Calibri" panose="020F0502020204030204" pitchFamily="34" charset="0"/>
              <a:cs typeface="Times New Roman" panose="02020603050405020304" pitchFamily="18" charset="0"/>
            </a:endParaRPr>
          </a:p>
          <a:p>
            <a:pPr marL="1143000" lvl="2" indent="-228600" algn="l">
              <a:lnSpc>
                <a:spcPct val="107000"/>
              </a:lnSpc>
              <a:buFont typeface="Wingdings" panose="05000000000000000000" pitchFamily="2" charset="2"/>
              <a:buChar char=""/>
            </a:pPr>
            <a:r>
              <a:rPr lang="fr-CA" sz="1100" dirty="0">
                <a:effectLst/>
                <a:ea typeface="Times New Roman" panose="02020603050405020304" pitchFamily="18" charset="0"/>
                <a:cs typeface="Times New Roman" panose="02020603050405020304" pitchFamily="18" charset="0"/>
              </a:rPr>
              <a:t>En saisissant le piqué ou l’alèse et en utilisant un transfert de poids avant-arrière ou un contrepoids, le soignant glisse la personne vers lui. La personne devrait alors tourner par elle-même, totalement ou en partie.</a:t>
            </a:r>
            <a:br>
              <a:rPr lang="fr-CA" sz="1100" dirty="0">
                <a:effectLst/>
                <a:ea typeface="Times New Roman" panose="02020603050405020304" pitchFamily="18" charset="0"/>
                <a:cs typeface="Times New Roman" panose="02020603050405020304" pitchFamily="18" charset="0"/>
              </a:rPr>
            </a:br>
            <a:r>
              <a:rPr lang="fr-CA" sz="1100" dirty="0">
                <a:effectLst/>
                <a:ea typeface="Times New Roman" panose="02020603050405020304" pitchFamily="18" charset="0"/>
                <a:cs typeface="Times New Roman" panose="02020603050405020304" pitchFamily="18" charset="0"/>
              </a:rPr>
              <a:t> </a:t>
            </a:r>
            <a:endParaRPr lang="fr-CA" sz="1100" dirty="0">
              <a:effectLst/>
              <a:ea typeface="Calibri" panose="020F0502020204030204" pitchFamily="34" charset="0"/>
              <a:cs typeface="Times New Roman" panose="02020603050405020304" pitchFamily="18" charset="0"/>
            </a:endParaRPr>
          </a:p>
          <a:p>
            <a:pPr marL="628650" lvl="1" indent="-171450" algn="l">
              <a:lnSpc>
                <a:spcPct val="107000"/>
              </a:lnSpc>
              <a:buFont typeface="Arial" panose="020B0604020202020204" pitchFamily="34" charset="0"/>
              <a:buChar char="•"/>
            </a:pPr>
            <a:r>
              <a:rPr lang="fr-CA" sz="1100" dirty="0">
                <a:effectLst/>
                <a:ea typeface="Times New Roman" panose="02020603050405020304" pitchFamily="18" charset="0"/>
                <a:cs typeface="Times New Roman" panose="02020603050405020304" pitchFamily="18" charset="0"/>
              </a:rPr>
              <a:t> Tourner la personne vers le côté opposé : </a:t>
            </a:r>
            <a:endParaRPr lang="fr-CA" sz="1100" dirty="0">
              <a:effectLst/>
              <a:ea typeface="Calibri" panose="020F0502020204030204" pitchFamily="34" charset="0"/>
              <a:cs typeface="Times New Roman" panose="02020603050405020304" pitchFamily="18" charset="0"/>
            </a:endParaRPr>
          </a:p>
          <a:p>
            <a:pPr marL="1143000" lvl="2" indent="-228600" algn="l">
              <a:lnSpc>
                <a:spcPct val="107000"/>
              </a:lnSpc>
              <a:buFont typeface="Wingdings" panose="05000000000000000000" pitchFamily="2" charset="2"/>
              <a:buChar char=""/>
            </a:pPr>
            <a:r>
              <a:rPr lang="fr-CA" sz="1100" dirty="0">
                <a:effectLst/>
                <a:ea typeface="Times New Roman" panose="02020603050405020304" pitchFamily="18" charset="0"/>
                <a:cs typeface="Times New Roman" panose="02020603050405020304" pitchFamily="18" charset="0"/>
              </a:rPr>
              <a:t>Immédiatement après le transfert avant-arrière permettant de glisser la personne vers soi, le soignant effectue un transfert de poids arrière-avant pour se rapprocher d’elle, en maintenant ses coudes près du corps et en apposant ses mains sur la personne afin de l’aider à finir de tourner vers le côté opposé.</a:t>
            </a:r>
            <a:endParaRPr lang="fr-CA" sz="1100" dirty="0">
              <a:effectLst/>
              <a:ea typeface="Calibri" panose="020F0502020204030204" pitchFamily="34" charset="0"/>
              <a:cs typeface="Times New Roman" panose="02020603050405020304" pitchFamily="18" charset="0"/>
            </a:endParaRPr>
          </a:p>
          <a:p>
            <a:pPr marL="1600200" algn="l">
              <a:lnSpc>
                <a:spcPct val="107000"/>
              </a:lnSpc>
            </a:pPr>
            <a:r>
              <a:rPr lang="fr-CA" sz="1100" dirty="0">
                <a:effectLst/>
                <a:ea typeface="Times New Roman" panose="02020603050405020304" pitchFamily="18" charset="0"/>
                <a:cs typeface="Times New Roman" panose="02020603050405020304" pitchFamily="18" charset="0"/>
              </a:rPr>
              <a:t> </a:t>
            </a:r>
            <a:endParaRPr lang="fr-CA" sz="1100" dirty="0">
              <a:effectLst/>
              <a:ea typeface="Calibri" panose="020F0502020204030204" pitchFamily="34" charset="0"/>
              <a:cs typeface="Times New Roman" panose="02020603050405020304" pitchFamily="18" charset="0"/>
            </a:endParaRPr>
          </a:p>
          <a:p>
            <a:pPr marL="0" lvl="0" indent="0" algn="l">
              <a:lnSpc>
                <a:spcPct val="107000"/>
              </a:lnSpc>
              <a:buFont typeface="Courier New" panose="02070309020205020404" pitchFamily="49" charset="0"/>
              <a:buNone/>
            </a:pPr>
            <a:r>
              <a:rPr lang="fr-CA" sz="1100" b="1" dirty="0">
                <a:effectLst/>
                <a:ea typeface="Times New Roman" panose="02020603050405020304" pitchFamily="18" charset="0"/>
                <a:cs typeface="Times New Roman" panose="02020603050405020304" pitchFamily="18" charset="0"/>
              </a:rPr>
              <a:t>Le soignant doit éviter :</a:t>
            </a:r>
            <a:endParaRPr lang="fr-CA" sz="1100" b="1" dirty="0">
              <a:effectLst/>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lang="fr-CA" sz="1100" dirty="0">
                <a:effectLst/>
                <a:ea typeface="Times New Roman" panose="02020603050405020304" pitchFamily="18" charset="0"/>
                <a:cs typeface="Times New Roman" panose="02020603050405020304" pitchFamily="18" charset="0"/>
              </a:rPr>
              <a:t>D’écarter les coudes </a:t>
            </a:r>
          </a:p>
          <a:p>
            <a:pPr marL="342900" lvl="0" indent="-342900" algn="l">
              <a:lnSpc>
                <a:spcPct val="107000"/>
              </a:lnSpc>
              <a:buFont typeface="Times New Roman" panose="02020603050405020304" pitchFamily="18" charset="0"/>
              <a:buChar char="-"/>
            </a:pPr>
            <a:r>
              <a:rPr lang="fr-CA" sz="1100" dirty="0">
                <a:effectLst/>
                <a:ea typeface="Times New Roman" panose="02020603050405020304" pitchFamily="18" charset="0"/>
                <a:cs typeface="Times New Roman" panose="02020603050405020304" pitchFamily="18" charset="0"/>
              </a:rPr>
              <a:t>De terminer son mouvement avec une flexion prononcée du tronc </a:t>
            </a:r>
          </a:p>
          <a:p>
            <a:pPr marL="342900" lvl="0" indent="-342900" algn="l">
              <a:lnSpc>
                <a:spcPct val="107000"/>
              </a:lnSpc>
              <a:buFont typeface="Times New Roman" panose="02020603050405020304" pitchFamily="18" charset="0"/>
              <a:buChar char="-"/>
            </a:pPr>
            <a:r>
              <a:rPr lang="fr-CA" sz="1100" dirty="0">
                <a:effectLst/>
                <a:ea typeface="Times New Roman" panose="02020603050405020304" pitchFamily="18" charset="0"/>
                <a:cs typeface="Times New Roman" panose="02020603050405020304" pitchFamily="18" charset="0"/>
              </a:rPr>
              <a:t>De soulever le piqué ou la personne</a:t>
            </a:r>
          </a:p>
          <a:p>
            <a:pPr marL="342900" lvl="0" indent="-342900" algn="l">
              <a:lnSpc>
                <a:spcPct val="107000"/>
              </a:lnSpc>
              <a:spcAft>
                <a:spcPts val="800"/>
              </a:spcAft>
              <a:buFont typeface="Times New Roman" panose="02020603050405020304" pitchFamily="18" charset="0"/>
              <a:buChar char="-"/>
            </a:pPr>
            <a:r>
              <a:rPr lang="fr-CA" sz="1100" dirty="0">
                <a:effectLst/>
                <a:ea typeface="Times New Roman" panose="02020603050405020304" pitchFamily="18" charset="0"/>
                <a:cs typeface="Times New Roman" panose="02020603050405020304" pitchFamily="18" charset="0"/>
              </a:rPr>
              <a:t>De tourner la personne sans se servir du poids de son corps, donc sans utiliser un transfert de poids avant-arrière suivi d’un transfert de poids arrière-avant</a:t>
            </a:r>
            <a:endParaRPr lang="fr-CA" sz="1100" dirty="0"/>
          </a:p>
        </p:txBody>
      </p:sp>
      <p:sp>
        <p:nvSpPr>
          <p:cNvPr id="4" name="Espace réservé du numéro de diapositive 3"/>
          <p:cNvSpPr>
            <a:spLocks noGrp="1"/>
          </p:cNvSpPr>
          <p:nvPr>
            <p:ph type="sldNum" sz="quarter" idx="5"/>
          </p:nvPr>
        </p:nvSpPr>
        <p:spPr/>
        <p:txBody>
          <a:bodyPr/>
          <a:lstStyle/>
          <a:p>
            <a:fld id="{6AC37BFA-2CF6-4CA1-A025-2E567D774DCF}" type="slidenum">
              <a:rPr lang="fr-CA" smtClean="0"/>
              <a:t>99</a:t>
            </a:fld>
            <a:endParaRPr lang="fr-CA"/>
          </a:p>
        </p:txBody>
      </p:sp>
    </p:spTree>
    <p:extLst>
      <p:ext uri="{BB962C8B-B14F-4D97-AF65-F5344CB8AC3E}">
        <p14:creationId xmlns:p14="http://schemas.microsoft.com/office/powerpoint/2010/main" val="3095589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D0485B-EC46-4FAE-1D90-AA30E5DE412C}"/>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56FE2E5E-212E-CBF6-E11A-ABC42C08D121}"/>
              </a:ext>
            </a:extLst>
          </p:cNvPr>
          <p:cNvSpPr>
            <a:spLocks noGrp="1"/>
          </p:cNvSpPr>
          <p:nvPr>
            <p:ph type="dt" sz="half" idx="10"/>
          </p:nvPr>
        </p:nvSpPr>
        <p:spPr/>
        <p:txBody>
          <a:bodyPr/>
          <a:lstStyle/>
          <a:p>
            <a:fld id="{FD5FDF96-10ED-438C-A49D-D69ACE6B0470}" type="datetimeFigureOut">
              <a:rPr lang="fr-CA" smtClean="0"/>
              <a:t>2022-07-12</a:t>
            </a:fld>
            <a:endParaRPr lang="fr-CA"/>
          </a:p>
        </p:txBody>
      </p:sp>
      <p:sp>
        <p:nvSpPr>
          <p:cNvPr id="4" name="Espace réservé du pied de page 3">
            <a:extLst>
              <a:ext uri="{FF2B5EF4-FFF2-40B4-BE49-F238E27FC236}">
                <a16:creationId xmlns:a16="http://schemas.microsoft.com/office/drawing/2014/main" id="{80AF9DEF-83DA-AA87-A177-3CF111B20BBD}"/>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C9442A30-3FB3-6185-593D-3E1A1D772BE5}"/>
              </a:ext>
            </a:extLst>
          </p:cNvPr>
          <p:cNvSpPr>
            <a:spLocks noGrp="1"/>
          </p:cNvSpPr>
          <p:nvPr>
            <p:ph type="sldNum" sz="quarter" idx="12"/>
          </p:nvPr>
        </p:nvSpPr>
        <p:spPr/>
        <p:txBody>
          <a:bodyPr/>
          <a:lstStyle/>
          <a:p>
            <a:fld id="{12BD8908-3212-4A24-923C-2FC62CC7A29D}" type="slidenum">
              <a:rPr lang="fr-CA" smtClean="0"/>
              <a:t>‹N°›</a:t>
            </a:fld>
            <a:endParaRPr lang="fr-CA"/>
          </a:p>
        </p:txBody>
      </p:sp>
    </p:spTree>
    <p:extLst>
      <p:ext uri="{BB962C8B-B14F-4D97-AF65-F5344CB8AC3E}">
        <p14:creationId xmlns:p14="http://schemas.microsoft.com/office/powerpoint/2010/main" val="1279837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11" name="Espace réservé de la date 2">
            <a:extLst>
              <a:ext uri="{FF2B5EF4-FFF2-40B4-BE49-F238E27FC236}">
                <a16:creationId xmlns:a16="http://schemas.microsoft.com/office/drawing/2014/main" id="{BD5969BC-308D-FD3C-3607-3F584A666553}"/>
              </a:ext>
            </a:extLst>
          </p:cNvPr>
          <p:cNvSpPr>
            <a:spLocks noGrp="1"/>
          </p:cNvSpPr>
          <p:nvPr>
            <p:ph type="dt" sz="half" idx="10"/>
          </p:nvPr>
        </p:nvSpPr>
        <p:spPr>
          <a:xfrm>
            <a:off x="671819" y="7008815"/>
            <a:ext cx="3138445" cy="401637"/>
          </a:xfrm>
          <a:prstGeom prst="rect">
            <a:avLst/>
          </a:prstGeom>
        </p:spPr>
        <p:txBody>
          <a:bodyPr/>
          <a:lstStyle/>
          <a:p>
            <a:pPr>
              <a:defRPr/>
            </a:pPr>
            <a:r>
              <a:rPr lang="fr-CA"/>
              <a:t>ASSTSAS</a:t>
            </a:r>
          </a:p>
        </p:txBody>
      </p:sp>
      <p:sp>
        <p:nvSpPr>
          <p:cNvPr id="12" name="Espace réservé du pied de page 3">
            <a:extLst>
              <a:ext uri="{FF2B5EF4-FFF2-40B4-BE49-F238E27FC236}">
                <a16:creationId xmlns:a16="http://schemas.microsoft.com/office/drawing/2014/main" id="{A61827A6-96CE-0BEC-DD25-C98B510CA0D6}"/>
              </a:ext>
            </a:extLst>
          </p:cNvPr>
          <p:cNvSpPr>
            <a:spLocks noGrp="1"/>
          </p:cNvSpPr>
          <p:nvPr>
            <p:ph type="ftr" sz="quarter" idx="11"/>
          </p:nvPr>
        </p:nvSpPr>
        <p:spPr>
          <a:xfrm>
            <a:off x="4594052" y="7008815"/>
            <a:ext cx="4254849" cy="401637"/>
          </a:xfrm>
          <a:prstGeom prst="rect">
            <a:avLst/>
          </a:prstGeom>
        </p:spPr>
        <p:txBody>
          <a:bodyPr/>
          <a:lstStyle/>
          <a:p>
            <a:pPr>
              <a:defRPr/>
            </a:pPr>
            <a:fld id="{41149254-0BCC-4CCB-964C-12CCBE207A61}" type="slidenum">
              <a:rPr lang="fr-CA" smtClean="0"/>
              <a:pPr>
                <a:defRPr/>
              </a:pPr>
              <a:t>‹N°›</a:t>
            </a:fld>
            <a:endParaRPr lang="fr-CA"/>
          </a:p>
        </p:txBody>
      </p:sp>
      <p:sp>
        <p:nvSpPr>
          <p:cNvPr id="13" name="Rectangle 12">
            <a:extLst>
              <a:ext uri="{FF2B5EF4-FFF2-40B4-BE49-F238E27FC236}">
                <a16:creationId xmlns:a16="http://schemas.microsoft.com/office/drawing/2014/main" id="{E7A318EC-7DE0-3F6F-F3ED-7D33767F9974}"/>
              </a:ext>
            </a:extLst>
          </p:cNvPr>
          <p:cNvSpPr/>
          <p:nvPr userDrawn="1"/>
        </p:nvSpPr>
        <p:spPr>
          <a:xfrm>
            <a:off x="0" y="6915917"/>
            <a:ext cx="13442950" cy="6842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Espace réservé de la date 3">
            <a:extLst>
              <a:ext uri="{FF2B5EF4-FFF2-40B4-BE49-F238E27FC236}">
                <a16:creationId xmlns:a16="http://schemas.microsoft.com/office/drawing/2014/main" id="{1236782D-F6FD-D970-0BE8-12851AF4991A}"/>
              </a:ext>
            </a:extLst>
          </p:cNvPr>
          <p:cNvSpPr txBox="1">
            <a:spLocks/>
          </p:cNvSpPr>
          <p:nvPr userDrawn="1"/>
        </p:nvSpPr>
        <p:spPr>
          <a:xfrm>
            <a:off x="671819" y="7008815"/>
            <a:ext cx="3138445" cy="401637"/>
          </a:xfrm>
          <a:prstGeom prst="rect">
            <a:avLst/>
          </a:prstGeom>
          <a:solidFill>
            <a:schemeClr val="tx1"/>
          </a:solidFill>
          <a:ln w="25400" cap="flat" cmpd="sng" algn="ctr">
            <a:noFill/>
            <a:prstDash val="solid"/>
          </a:ln>
        </p:spPr>
        <p:style>
          <a:lnRef idx="2">
            <a:schemeClr val="dk1">
              <a:shade val="50000"/>
            </a:schemeClr>
          </a:lnRef>
          <a:fillRef idx="1">
            <a:schemeClr val="dk1"/>
          </a:fillRef>
          <a:effectRef idx="0">
            <a:schemeClr val="dk1"/>
          </a:effectRef>
          <a:fontRef idx="none"/>
        </p:style>
        <p:txBody>
          <a:bodyPr vert="horz" lIns="91440" tIns="45720" rIns="91440" bIns="45720" rtlCol="0" anchor="ctr"/>
          <a:lstStyle>
            <a:defPPr>
              <a:defRPr lang="fr-CA"/>
            </a:defPPr>
            <a:lvl1pPr algn="l" rtl="0" fontAlgn="base">
              <a:spcBef>
                <a:spcPct val="0"/>
              </a:spcBef>
              <a:spcAft>
                <a:spcPct val="0"/>
              </a:spcAft>
              <a:defRPr sz="2400" b="0" kern="1200">
                <a:ln>
                  <a:solidFill>
                    <a:schemeClr val="bg1"/>
                  </a:solidFill>
                </a:ln>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fr-CA"/>
              <a:t>ASSTSAS</a:t>
            </a:r>
          </a:p>
        </p:txBody>
      </p:sp>
      <p:sp>
        <p:nvSpPr>
          <p:cNvPr id="15" name="Espace réservé du pied de page 4">
            <a:extLst>
              <a:ext uri="{FF2B5EF4-FFF2-40B4-BE49-F238E27FC236}">
                <a16:creationId xmlns:a16="http://schemas.microsoft.com/office/drawing/2014/main" id="{5D742834-21B5-A4CA-02D9-1F5D617BC9CD}"/>
              </a:ext>
            </a:extLst>
          </p:cNvPr>
          <p:cNvSpPr txBox="1">
            <a:spLocks/>
          </p:cNvSpPr>
          <p:nvPr userDrawn="1"/>
        </p:nvSpPr>
        <p:spPr>
          <a:xfrm>
            <a:off x="4594052" y="7008815"/>
            <a:ext cx="4254849" cy="401637"/>
          </a:xfrm>
          <a:prstGeom prst="rect">
            <a:avLst/>
          </a:prstGeom>
        </p:spPr>
        <p:txBody>
          <a:bodyPr vert="horz" lIns="91440" tIns="45720" rIns="91440" bIns="45720" rtlCol="0" anchor="ctr"/>
          <a:lstStyle>
            <a:defPPr>
              <a:defRPr lang="fr-CA"/>
            </a:defPPr>
            <a:lvl1pPr algn="ctr" rtl="0" fontAlgn="base">
              <a:spcBef>
                <a:spcPct val="0"/>
              </a:spcBef>
              <a:spcAft>
                <a:spcPct val="0"/>
              </a:spcAft>
              <a:defRPr sz="2000" kern="1200">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41149254-0BCC-4CCB-964C-12CCBE207A61}" type="slidenum">
              <a:rPr lang="fr-CA" smtClean="0"/>
              <a:pPr>
                <a:defRPr/>
              </a:pPr>
              <a:t>‹N°›</a:t>
            </a:fld>
            <a:endParaRPr lang="fr-CA"/>
          </a:p>
        </p:txBody>
      </p:sp>
      <p:pic>
        <p:nvPicPr>
          <p:cNvPr id="16" name="Image 15">
            <a:extLst>
              <a:ext uri="{FF2B5EF4-FFF2-40B4-BE49-F238E27FC236}">
                <a16:creationId xmlns:a16="http://schemas.microsoft.com/office/drawing/2014/main" id="{9E889EAA-FA00-AD4C-FD2B-7BC226174F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7033" y="6913501"/>
            <a:ext cx="1153114" cy="611546"/>
          </a:xfrm>
          <a:prstGeom prst="rect">
            <a:avLst/>
          </a:prstGeom>
        </p:spPr>
      </p:pic>
    </p:spTree>
    <p:extLst>
      <p:ext uri="{BB962C8B-B14F-4D97-AF65-F5344CB8AC3E}">
        <p14:creationId xmlns:p14="http://schemas.microsoft.com/office/powerpoint/2010/main" val="3741262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71821" y="301627"/>
            <a:ext cx="4422804" cy="1281113"/>
          </a:xfrm>
          <a:ln>
            <a:noFill/>
          </a:ln>
        </p:spPr>
        <p:txBody>
          <a:bodyPr anchor="b"/>
          <a:lstStyle>
            <a:lvl1pPr algn="l">
              <a:defRPr sz="2667" b="1"/>
            </a:lvl1pPr>
          </a:lstStyle>
          <a:p>
            <a:r>
              <a:rPr lang="fr-FR"/>
              <a:t>Modifiez le style du titre</a:t>
            </a:r>
            <a:endParaRPr lang="fr-CA"/>
          </a:p>
        </p:txBody>
      </p:sp>
      <p:sp>
        <p:nvSpPr>
          <p:cNvPr id="3" name="Espace réservé du contenu 2"/>
          <p:cNvSpPr>
            <a:spLocks noGrp="1"/>
          </p:cNvSpPr>
          <p:nvPr>
            <p:ph idx="1"/>
          </p:nvPr>
        </p:nvSpPr>
        <p:spPr>
          <a:xfrm>
            <a:off x="5255991" y="301625"/>
            <a:ext cx="7515142" cy="6453188"/>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671821" y="1582740"/>
            <a:ext cx="4422804" cy="517207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FR"/>
              <a:t>Modifier les styles du texte du masque</a:t>
            </a:r>
          </a:p>
        </p:txBody>
      </p:sp>
      <p:sp>
        <p:nvSpPr>
          <p:cNvPr id="14" name="Espace réservé de la date 2">
            <a:extLst>
              <a:ext uri="{FF2B5EF4-FFF2-40B4-BE49-F238E27FC236}">
                <a16:creationId xmlns:a16="http://schemas.microsoft.com/office/drawing/2014/main" id="{6FFBBD20-3928-7250-A47C-F66CAB06D67D}"/>
              </a:ext>
            </a:extLst>
          </p:cNvPr>
          <p:cNvSpPr>
            <a:spLocks noGrp="1"/>
          </p:cNvSpPr>
          <p:nvPr>
            <p:ph type="dt" sz="half" idx="10"/>
          </p:nvPr>
        </p:nvSpPr>
        <p:spPr>
          <a:xfrm>
            <a:off x="671819" y="7008815"/>
            <a:ext cx="3138445" cy="401637"/>
          </a:xfrm>
          <a:prstGeom prst="rect">
            <a:avLst/>
          </a:prstGeom>
        </p:spPr>
        <p:txBody>
          <a:bodyPr/>
          <a:lstStyle/>
          <a:p>
            <a:pPr>
              <a:defRPr/>
            </a:pPr>
            <a:r>
              <a:rPr lang="fr-CA"/>
              <a:t>ASSTSAS</a:t>
            </a:r>
          </a:p>
        </p:txBody>
      </p:sp>
      <p:sp>
        <p:nvSpPr>
          <p:cNvPr id="15" name="Espace réservé du pied de page 3">
            <a:extLst>
              <a:ext uri="{FF2B5EF4-FFF2-40B4-BE49-F238E27FC236}">
                <a16:creationId xmlns:a16="http://schemas.microsoft.com/office/drawing/2014/main" id="{106FD877-6C07-2B01-67CD-E506490F319A}"/>
              </a:ext>
            </a:extLst>
          </p:cNvPr>
          <p:cNvSpPr>
            <a:spLocks noGrp="1"/>
          </p:cNvSpPr>
          <p:nvPr>
            <p:ph type="ftr" sz="quarter" idx="11"/>
          </p:nvPr>
        </p:nvSpPr>
        <p:spPr>
          <a:xfrm>
            <a:off x="4594052" y="7008815"/>
            <a:ext cx="4254849" cy="401637"/>
          </a:xfrm>
          <a:prstGeom prst="rect">
            <a:avLst/>
          </a:prstGeom>
        </p:spPr>
        <p:txBody>
          <a:bodyPr/>
          <a:lstStyle/>
          <a:p>
            <a:pPr>
              <a:defRPr/>
            </a:pPr>
            <a:fld id="{41149254-0BCC-4CCB-964C-12CCBE207A61}" type="slidenum">
              <a:rPr lang="fr-CA" smtClean="0"/>
              <a:pPr>
                <a:defRPr/>
              </a:pPr>
              <a:t>‹N°›</a:t>
            </a:fld>
            <a:endParaRPr lang="fr-CA"/>
          </a:p>
        </p:txBody>
      </p:sp>
      <p:sp>
        <p:nvSpPr>
          <p:cNvPr id="16" name="Rectangle 15">
            <a:extLst>
              <a:ext uri="{FF2B5EF4-FFF2-40B4-BE49-F238E27FC236}">
                <a16:creationId xmlns:a16="http://schemas.microsoft.com/office/drawing/2014/main" id="{A8E218F5-AB72-3A08-89F2-6CF540D64DCB}"/>
              </a:ext>
            </a:extLst>
          </p:cNvPr>
          <p:cNvSpPr/>
          <p:nvPr userDrawn="1"/>
        </p:nvSpPr>
        <p:spPr>
          <a:xfrm>
            <a:off x="0" y="6915917"/>
            <a:ext cx="13442950" cy="6842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Espace réservé de la date 3">
            <a:extLst>
              <a:ext uri="{FF2B5EF4-FFF2-40B4-BE49-F238E27FC236}">
                <a16:creationId xmlns:a16="http://schemas.microsoft.com/office/drawing/2014/main" id="{9BD9CA7B-B245-BA76-B9E4-896682BADE5B}"/>
              </a:ext>
            </a:extLst>
          </p:cNvPr>
          <p:cNvSpPr txBox="1">
            <a:spLocks/>
          </p:cNvSpPr>
          <p:nvPr userDrawn="1"/>
        </p:nvSpPr>
        <p:spPr>
          <a:xfrm>
            <a:off x="671819" y="7008815"/>
            <a:ext cx="3138445" cy="401637"/>
          </a:xfrm>
          <a:prstGeom prst="rect">
            <a:avLst/>
          </a:prstGeom>
          <a:solidFill>
            <a:schemeClr val="tx1"/>
          </a:solidFill>
          <a:ln w="25400" cap="flat" cmpd="sng" algn="ctr">
            <a:noFill/>
            <a:prstDash val="solid"/>
          </a:ln>
        </p:spPr>
        <p:style>
          <a:lnRef idx="2">
            <a:schemeClr val="dk1">
              <a:shade val="50000"/>
            </a:schemeClr>
          </a:lnRef>
          <a:fillRef idx="1">
            <a:schemeClr val="dk1"/>
          </a:fillRef>
          <a:effectRef idx="0">
            <a:schemeClr val="dk1"/>
          </a:effectRef>
          <a:fontRef idx="none"/>
        </p:style>
        <p:txBody>
          <a:bodyPr vert="horz" lIns="91440" tIns="45720" rIns="91440" bIns="45720" rtlCol="0" anchor="ctr"/>
          <a:lstStyle>
            <a:defPPr>
              <a:defRPr lang="fr-CA"/>
            </a:defPPr>
            <a:lvl1pPr algn="l" rtl="0" fontAlgn="base">
              <a:spcBef>
                <a:spcPct val="0"/>
              </a:spcBef>
              <a:spcAft>
                <a:spcPct val="0"/>
              </a:spcAft>
              <a:defRPr sz="2400" b="0" kern="1200">
                <a:ln>
                  <a:solidFill>
                    <a:schemeClr val="bg1"/>
                  </a:solidFill>
                </a:ln>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fr-CA"/>
              <a:t>ASSTSAS</a:t>
            </a:r>
          </a:p>
        </p:txBody>
      </p:sp>
      <p:sp>
        <p:nvSpPr>
          <p:cNvPr id="18" name="Espace réservé du pied de page 4">
            <a:extLst>
              <a:ext uri="{FF2B5EF4-FFF2-40B4-BE49-F238E27FC236}">
                <a16:creationId xmlns:a16="http://schemas.microsoft.com/office/drawing/2014/main" id="{6DAFB5BC-9678-E394-7E26-EF38FFE2AEF3}"/>
              </a:ext>
            </a:extLst>
          </p:cNvPr>
          <p:cNvSpPr txBox="1">
            <a:spLocks/>
          </p:cNvSpPr>
          <p:nvPr userDrawn="1"/>
        </p:nvSpPr>
        <p:spPr>
          <a:xfrm>
            <a:off x="4594052" y="7008815"/>
            <a:ext cx="4254849" cy="401637"/>
          </a:xfrm>
          <a:prstGeom prst="rect">
            <a:avLst/>
          </a:prstGeom>
        </p:spPr>
        <p:txBody>
          <a:bodyPr vert="horz" lIns="91440" tIns="45720" rIns="91440" bIns="45720" rtlCol="0" anchor="ctr"/>
          <a:lstStyle>
            <a:defPPr>
              <a:defRPr lang="fr-CA"/>
            </a:defPPr>
            <a:lvl1pPr algn="ctr" rtl="0" fontAlgn="base">
              <a:spcBef>
                <a:spcPct val="0"/>
              </a:spcBef>
              <a:spcAft>
                <a:spcPct val="0"/>
              </a:spcAft>
              <a:defRPr sz="2000" kern="1200">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41149254-0BCC-4CCB-964C-12CCBE207A61}" type="slidenum">
              <a:rPr lang="fr-CA" smtClean="0"/>
              <a:pPr>
                <a:defRPr/>
              </a:pPr>
              <a:t>‹N°›</a:t>
            </a:fld>
            <a:endParaRPr lang="fr-CA"/>
          </a:p>
        </p:txBody>
      </p:sp>
      <p:pic>
        <p:nvPicPr>
          <p:cNvPr id="19" name="Image 18">
            <a:extLst>
              <a:ext uri="{FF2B5EF4-FFF2-40B4-BE49-F238E27FC236}">
                <a16:creationId xmlns:a16="http://schemas.microsoft.com/office/drawing/2014/main" id="{56AFB087-000B-134E-2E70-F233C38306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7033" y="6913501"/>
            <a:ext cx="1153114" cy="611546"/>
          </a:xfrm>
          <a:prstGeom prst="rect">
            <a:avLst/>
          </a:prstGeom>
        </p:spPr>
      </p:pic>
    </p:spTree>
    <p:extLst>
      <p:ext uri="{BB962C8B-B14F-4D97-AF65-F5344CB8AC3E}">
        <p14:creationId xmlns:p14="http://schemas.microsoft.com/office/powerpoint/2010/main" val="2341115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12" name="Espace réservé de la date 2">
            <a:extLst>
              <a:ext uri="{FF2B5EF4-FFF2-40B4-BE49-F238E27FC236}">
                <a16:creationId xmlns:a16="http://schemas.microsoft.com/office/drawing/2014/main" id="{B2AD881B-514C-A9F2-77D9-C2EA6D6DF5E7}"/>
              </a:ext>
            </a:extLst>
          </p:cNvPr>
          <p:cNvSpPr>
            <a:spLocks noGrp="1"/>
          </p:cNvSpPr>
          <p:nvPr>
            <p:ph type="dt" sz="half" idx="10"/>
          </p:nvPr>
        </p:nvSpPr>
        <p:spPr>
          <a:xfrm>
            <a:off x="671819" y="7008815"/>
            <a:ext cx="3138445" cy="401637"/>
          </a:xfrm>
          <a:prstGeom prst="rect">
            <a:avLst/>
          </a:prstGeom>
        </p:spPr>
        <p:txBody>
          <a:bodyPr/>
          <a:lstStyle/>
          <a:p>
            <a:pPr>
              <a:defRPr/>
            </a:pPr>
            <a:r>
              <a:rPr lang="fr-CA"/>
              <a:t>ASSTSAS</a:t>
            </a:r>
          </a:p>
        </p:txBody>
      </p:sp>
      <p:sp>
        <p:nvSpPr>
          <p:cNvPr id="13" name="Espace réservé du pied de page 3">
            <a:extLst>
              <a:ext uri="{FF2B5EF4-FFF2-40B4-BE49-F238E27FC236}">
                <a16:creationId xmlns:a16="http://schemas.microsoft.com/office/drawing/2014/main" id="{67DC65B4-2CE9-DE88-2CDE-D3667A84FBB1}"/>
              </a:ext>
            </a:extLst>
          </p:cNvPr>
          <p:cNvSpPr>
            <a:spLocks noGrp="1"/>
          </p:cNvSpPr>
          <p:nvPr>
            <p:ph type="ftr" sz="quarter" idx="11"/>
          </p:nvPr>
        </p:nvSpPr>
        <p:spPr>
          <a:xfrm>
            <a:off x="4594052" y="7008815"/>
            <a:ext cx="4254849" cy="401637"/>
          </a:xfrm>
          <a:prstGeom prst="rect">
            <a:avLst/>
          </a:prstGeom>
        </p:spPr>
        <p:txBody>
          <a:bodyPr/>
          <a:lstStyle/>
          <a:p>
            <a:pPr>
              <a:defRPr/>
            </a:pPr>
            <a:fld id="{41149254-0BCC-4CCB-964C-12CCBE207A61}" type="slidenum">
              <a:rPr lang="fr-CA" smtClean="0"/>
              <a:pPr>
                <a:defRPr/>
              </a:pPr>
              <a:t>‹N°›</a:t>
            </a:fld>
            <a:endParaRPr lang="fr-CA"/>
          </a:p>
        </p:txBody>
      </p:sp>
      <p:sp>
        <p:nvSpPr>
          <p:cNvPr id="14" name="Rectangle 13">
            <a:extLst>
              <a:ext uri="{FF2B5EF4-FFF2-40B4-BE49-F238E27FC236}">
                <a16:creationId xmlns:a16="http://schemas.microsoft.com/office/drawing/2014/main" id="{E6CBF6C0-4268-8B8F-2EED-2FDCBB57A63E}"/>
              </a:ext>
            </a:extLst>
          </p:cNvPr>
          <p:cNvSpPr/>
          <p:nvPr userDrawn="1"/>
        </p:nvSpPr>
        <p:spPr>
          <a:xfrm>
            <a:off x="0" y="6915917"/>
            <a:ext cx="13442950" cy="6842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Espace réservé de la date 3">
            <a:extLst>
              <a:ext uri="{FF2B5EF4-FFF2-40B4-BE49-F238E27FC236}">
                <a16:creationId xmlns:a16="http://schemas.microsoft.com/office/drawing/2014/main" id="{92B8DF89-4926-10F9-7680-ADD653474DC3}"/>
              </a:ext>
            </a:extLst>
          </p:cNvPr>
          <p:cNvSpPr txBox="1">
            <a:spLocks/>
          </p:cNvSpPr>
          <p:nvPr userDrawn="1"/>
        </p:nvSpPr>
        <p:spPr>
          <a:xfrm>
            <a:off x="671819" y="7008815"/>
            <a:ext cx="3138445" cy="401637"/>
          </a:xfrm>
          <a:prstGeom prst="rect">
            <a:avLst/>
          </a:prstGeom>
          <a:solidFill>
            <a:schemeClr val="tx1"/>
          </a:solidFill>
          <a:ln w="25400" cap="flat" cmpd="sng" algn="ctr">
            <a:noFill/>
            <a:prstDash val="solid"/>
          </a:ln>
        </p:spPr>
        <p:style>
          <a:lnRef idx="2">
            <a:schemeClr val="dk1">
              <a:shade val="50000"/>
            </a:schemeClr>
          </a:lnRef>
          <a:fillRef idx="1">
            <a:schemeClr val="dk1"/>
          </a:fillRef>
          <a:effectRef idx="0">
            <a:schemeClr val="dk1"/>
          </a:effectRef>
          <a:fontRef idx="none"/>
        </p:style>
        <p:txBody>
          <a:bodyPr vert="horz" lIns="91440" tIns="45720" rIns="91440" bIns="45720" rtlCol="0" anchor="ctr"/>
          <a:lstStyle>
            <a:defPPr>
              <a:defRPr lang="fr-CA"/>
            </a:defPPr>
            <a:lvl1pPr algn="l" rtl="0" fontAlgn="base">
              <a:spcBef>
                <a:spcPct val="0"/>
              </a:spcBef>
              <a:spcAft>
                <a:spcPct val="0"/>
              </a:spcAft>
              <a:defRPr sz="2400" b="0" kern="1200">
                <a:ln>
                  <a:solidFill>
                    <a:schemeClr val="bg1"/>
                  </a:solidFill>
                </a:ln>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fr-CA"/>
              <a:t>ASSTSAS</a:t>
            </a:r>
          </a:p>
        </p:txBody>
      </p:sp>
      <p:sp>
        <p:nvSpPr>
          <p:cNvPr id="16" name="Espace réservé du pied de page 4">
            <a:extLst>
              <a:ext uri="{FF2B5EF4-FFF2-40B4-BE49-F238E27FC236}">
                <a16:creationId xmlns:a16="http://schemas.microsoft.com/office/drawing/2014/main" id="{ECC46524-8BC5-EDE6-2A43-80083027CEC6}"/>
              </a:ext>
            </a:extLst>
          </p:cNvPr>
          <p:cNvSpPr txBox="1">
            <a:spLocks/>
          </p:cNvSpPr>
          <p:nvPr userDrawn="1"/>
        </p:nvSpPr>
        <p:spPr>
          <a:xfrm>
            <a:off x="4594052" y="7008815"/>
            <a:ext cx="4254849" cy="401637"/>
          </a:xfrm>
          <a:prstGeom prst="rect">
            <a:avLst/>
          </a:prstGeom>
        </p:spPr>
        <p:txBody>
          <a:bodyPr vert="horz" lIns="91440" tIns="45720" rIns="91440" bIns="45720" rtlCol="0" anchor="ctr"/>
          <a:lstStyle>
            <a:defPPr>
              <a:defRPr lang="fr-CA"/>
            </a:defPPr>
            <a:lvl1pPr algn="ctr" rtl="0" fontAlgn="base">
              <a:spcBef>
                <a:spcPct val="0"/>
              </a:spcBef>
              <a:spcAft>
                <a:spcPct val="0"/>
              </a:spcAft>
              <a:defRPr sz="2000" kern="1200">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41149254-0BCC-4CCB-964C-12CCBE207A61}" type="slidenum">
              <a:rPr lang="fr-CA" smtClean="0"/>
              <a:pPr>
                <a:defRPr/>
              </a:pPr>
              <a:t>‹N°›</a:t>
            </a:fld>
            <a:endParaRPr lang="fr-CA"/>
          </a:p>
        </p:txBody>
      </p:sp>
      <p:pic>
        <p:nvPicPr>
          <p:cNvPr id="17" name="Image 16">
            <a:extLst>
              <a:ext uri="{FF2B5EF4-FFF2-40B4-BE49-F238E27FC236}">
                <a16:creationId xmlns:a16="http://schemas.microsoft.com/office/drawing/2014/main" id="{EF4A3274-F8C8-5F9E-3CE7-14946BA863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7033" y="6913501"/>
            <a:ext cx="1153114" cy="611546"/>
          </a:xfrm>
          <a:prstGeom prst="rect">
            <a:avLst/>
          </a:prstGeom>
        </p:spPr>
      </p:pic>
    </p:spTree>
    <p:extLst>
      <p:ext uri="{BB962C8B-B14F-4D97-AF65-F5344CB8AC3E}">
        <p14:creationId xmlns:p14="http://schemas.microsoft.com/office/powerpoint/2010/main" val="860026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age coordonnées">
    <p:spTree>
      <p:nvGrpSpPr>
        <p:cNvPr id="1" name=""/>
        <p:cNvGrpSpPr/>
        <p:nvPr/>
      </p:nvGrpSpPr>
      <p:grpSpPr>
        <a:xfrm>
          <a:off x="0" y="0"/>
          <a:ext cx="0" cy="0"/>
          <a:chOff x="0" y="0"/>
          <a:chExt cx="0" cy="0"/>
        </a:xfrm>
      </p:grpSpPr>
      <p:sp>
        <p:nvSpPr>
          <p:cNvPr id="8" name="Rectangle 7"/>
          <p:cNvSpPr/>
          <p:nvPr userDrawn="1"/>
        </p:nvSpPr>
        <p:spPr>
          <a:xfrm>
            <a:off x="671817" y="4108192"/>
            <a:ext cx="4337094" cy="2462213"/>
          </a:xfrm>
          <a:prstGeom prst="rect">
            <a:avLst/>
          </a:prstGeom>
        </p:spPr>
        <p:txBody>
          <a:bodyPr wrap="square">
            <a:spAutoFit/>
          </a:bodyPr>
          <a:lstStyle/>
          <a:p>
            <a:pPr algn="ctr"/>
            <a:r>
              <a:rPr lang="fr-CA" sz="2200" b="1" dirty="0">
                <a:solidFill>
                  <a:schemeClr val="accent1"/>
                </a:solidFill>
                <a:latin typeface="+mn-lt"/>
              </a:rPr>
              <a:t>Montréal</a:t>
            </a:r>
          </a:p>
          <a:p>
            <a:pPr algn="ctr"/>
            <a:endParaRPr lang="fr-CA" sz="2200" dirty="0">
              <a:latin typeface="+mn-lt"/>
            </a:endParaRPr>
          </a:p>
          <a:p>
            <a:pPr algn="ctr"/>
            <a:r>
              <a:rPr lang="fr-CA" sz="2200" dirty="0">
                <a:latin typeface="+mn-lt"/>
              </a:rPr>
              <a:t>7400,</a:t>
            </a:r>
            <a:r>
              <a:rPr lang="fr-CA" sz="2200" baseline="0" dirty="0">
                <a:latin typeface="+mn-lt"/>
              </a:rPr>
              <a:t> boul. des Galeries-d’Anjou</a:t>
            </a:r>
            <a:r>
              <a:rPr lang="fr-CA" sz="2200" dirty="0">
                <a:latin typeface="+mn-lt"/>
              </a:rPr>
              <a:t> </a:t>
            </a:r>
          </a:p>
          <a:p>
            <a:pPr algn="ctr"/>
            <a:r>
              <a:rPr lang="fr-CA" sz="2200" dirty="0">
                <a:latin typeface="+mn-lt"/>
              </a:rPr>
              <a:t>Bureau 600</a:t>
            </a:r>
            <a:br>
              <a:rPr lang="fr-CA" sz="2200" dirty="0">
                <a:latin typeface="+mn-lt"/>
              </a:rPr>
            </a:br>
            <a:r>
              <a:rPr lang="fr-CA" sz="2200" dirty="0">
                <a:latin typeface="+mn-lt"/>
              </a:rPr>
              <a:t>Montréal, H1M 3M2</a:t>
            </a:r>
            <a:br>
              <a:rPr lang="fr-CA" sz="2200" dirty="0">
                <a:latin typeface="+mn-lt"/>
              </a:rPr>
            </a:br>
            <a:r>
              <a:rPr lang="fr-CA" sz="2200" dirty="0">
                <a:latin typeface="+mn-lt"/>
              </a:rPr>
              <a:t>Tél. : 514 253-6871 </a:t>
            </a:r>
            <a:br>
              <a:rPr lang="fr-CA" sz="2200" dirty="0">
                <a:latin typeface="+mn-lt"/>
              </a:rPr>
            </a:br>
            <a:r>
              <a:rPr lang="fr-CA" sz="2200" dirty="0">
                <a:latin typeface="+mn-lt"/>
              </a:rPr>
              <a:t>ou 1 800 361-4528</a:t>
            </a:r>
          </a:p>
        </p:txBody>
      </p:sp>
      <p:sp>
        <p:nvSpPr>
          <p:cNvPr id="9" name="Rectangle 8"/>
          <p:cNvSpPr/>
          <p:nvPr userDrawn="1"/>
        </p:nvSpPr>
        <p:spPr>
          <a:xfrm>
            <a:off x="4552928" y="4108192"/>
            <a:ext cx="4337094" cy="2462213"/>
          </a:xfrm>
          <a:prstGeom prst="rect">
            <a:avLst/>
          </a:prstGeom>
        </p:spPr>
        <p:txBody>
          <a:bodyPr wrap="square">
            <a:spAutoFit/>
          </a:bodyPr>
          <a:lstStyle/>
          <a:p>
            <a:pPr algn="ctr"/>
            <a:r>
              <a:rPr lang="fr-CA" sz="2200" b="1" dirty="0">
                <a:solidFill>
                  <a:schemeClr val="accent1"/>
                </a:solidFill>
                <a:latin typeface="+mn-lt"/>
              </a:rPr>
              <a:t>Québec</a:t>
            </a:r>
          </a:p>
          <a:p>
            <a:pPr algn="ctr"/>
            <a:endParaRPr lang="fr-CA" sz="2200" dirty="0">
              <a:latin typeface="+mn-lt"/>
            </a:endParaRPr>
          </a:p>
          <a:p>
            <a:pPr algn="ctr"/>
            <a:r>
              <a:rPr lang="fr-CA" sz="2200" dirty="0">
                <a:latin typeface="+mn-lt"/>
              </a:rPr>
              <a:t>1265, boul. Charest Ouest</a:t>
            </a:r>
            <a:br>
              <a:rPr lang="fr-CA" sz="2200" dirty="0">
                <a:latin typeface="+mn-lt"/>
              </a:rPr>
            </a:br>
            <a:r>
              <a:rPr lang="fr-CA" sz="2200" dirty="0">
                <a:latin typeface="+mn-lt"/>
              </a:rPr>
              <a:t>Bureau 1040</a:t>
            </a:r>
            <a:br>
              <a:rPr lang="fr-CA" sz="2200" dirty="0">
                <a:latin typeface="+mn-lt"/>
              </a:rPr>
            </a:br>
            <a:r>
              <a:rPr lang="fr-CA" sz="2200" dirty="0">
                <a:latin typeface="+mn-lt"/>
              </a:rPr>
              <a:t>Québec, G1N 2C9</a:t>
            </a:r>
            <a:br>
              <a:rPr lang="fr-CA" sz="2200" dirty="0">
                <a:latin typeface="+mn-lt"/>
              </a:rPr>
            </a:br>
            <a:r>
              <a:rPr lang="fr-CA" sz="2200" dirty="0">
                <a:latin typeface="+mn-lt"/>
              </a:rPr>
              <a:t>Tél. : 418 523-7780 </a:t>
            </a:r>
            <a:br>
              <a:rPr lang="fr-CA" sz="2200" dirty="0">
                <a:latin typeface="+mn-lt"/>
              </a:rPr>
            </a:br>
            <a:r>
              <a:rPr lang="fr-CA" sz="2200" dirty="0">
                <a:latin typeface="+mn-lt"/>
              </a:rPr>
              <a:t>ou 1 800 361-4528</a:t>
            </a:r>
          </a:p>
        </p:txBody>
      </p:sp>
      <p:sp>
        <p:nvSpPr>
          <p:cNvPr id="10" name="Rectangle 9"/>
          <p:cNvSpPr/>
          <p:nvPr userDrawn="1"/>
        </p:nvSpPr>
        <p:spPr>
          <a:xfrm>
            <a:off x="8434039" y="4108192"/>
            <a:ext cx="4337094" cy="1107996"/>
          </a:xfrm>
          <a:prstGeom prst="rect">
            <a:avLst/>
          </a:prstGeom>
        </p:spPr>
        <p:txBody>
          <a:bodyPr wrap="square">
            <a:spAutoFit/>
          </a:bodyPr>
          <a:lstStyle/>
          <a:p>
            <a:pPr algn="ctr"/>
            <a:r>
              <a:rPr lang="fr-CA" sz="2200" b="1" dirty="0">
                <a:solidFill>
                  <a:schemeClr val="accent1"/>
                </a:solidFill>
                <a:latin typeface="+mn-lt"/>
              </a:rPr>
              <a:t>En ligne</a:t>
            </a:r>
          </a:p>
          <a:p>
            <a:pPr algn="ctr"/>
            <a:endParaRPr lang="fr-CA" sz="2200" dirty="0">
              <a:latin typeface="+mn-lt"/>
            </a:endParaRPr>
          </a:p>
          <a:p>
            <a:pPr algn="ctr"/>
            <a:r>
              <a:rPr lang="fr-CA" sz="2200" dirty="0">
                <a:latin typeface="+mn-lt"/>
              </a:rPr>
              <a:t>asstsas.qc.ca</a:t>
            </a:r>
          </a:p>
        </p:txBody>
      </p:sp>
      <p:sp>
        <p:nvSpPr>
          <p:cNvPr id="11" name="Titre 1">
            <a:extLst>
              <a:ext uri="{FF2B5EF4-FFF2-40B4-BE49-F238E27FC236}">
                <a16:creationId xmlns:a16="http://schemas.microsoft.com/office/drawing/2014/main" id="{AFA0753E-AD99-26FE-A4F9-16DE9EA5945C}"/>
              </a:ext>
            </a:extLst>
          </p:cNvPr>
          <p:cNvSpPr>
            <a:spLocks noGrp="1"/>
          </p:cNvSpPr>
          <p:nvPr>
            <p:ph type="title" hasCustomPrompt="1"/>
          </p:nvPr>
        </p:nvSpPr>
        <p:spPr>
          <a:xfrm>
            <a:off x="671819" y="236540"/>
            <a:ext cx="12099314" cy="1260475"/>
          </a:xfrm>
          <a:solidFill>
            <a:schemeClr val="accent1"/>
          </a:solidFill>
          <a:ln>
            <a:noFill/>
          </a:ln>
        </p:spPr>
        <p:txBody>
          <a:bodyPr/>
          <a:lstStyle>
            <a:lvl1pPr>
              <a:defRPr sz="4000" b="1">
                <a:solidFill>
                  <a:schemeClr val="bg1"/>
                </a:solidFill>
              </a:defRPr>
            </a:lvl1pPr>
          </a:lstStyle>
          <a:p>
            <a:r>
              <a:rPr lang="fr-FR" dirty="0"/>
              <a:t>COORDONNÉES</a:t>
            </a:r>
            <a:endParaRPr lang="fr-CA" dirty="0"/>
          </a:p>
        </p:txBody>
      </p:sp>
    </p:spTree>
    <p:extLst>
      <p:ext uri="{BB962C8B-B14F-4D97-AF65-F5344CB8AC3E}">
        <p14:creationId xmlns:p14="http://schemas.microsoft.com/office/powerpoint/2010/main" val="366864482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re de sec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B8317B-143E-D7AA-CD53-08E676BC8198}"/>
              </a:ext>
            </a:extLst>
          </p:cNvPr>
          <p:cNvSpPr/>
          <p:nvPr userDrawn="1"/>
        </p:nvSpPr>
        <p:spPr>
          <a:xfrm>
            <a:off x="0" y="6915917"/>
            <a:ext cx="13442950" cy="6842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960835" y="2124447"/>
            <a:ext cx="11427495" cy="2436468"/>
          </a:xfrm>
          <a:noFill/>
          <a:ln>
            <a:noFill/>
          </a:ln>
        </p:spPr>
        <p:txBody>
          <a:bodyPr anchor="ctr" anchorCtr="0"/>
          <a:lstStyle>
            <a:lvl1pPr algn="ctr">
              <a:defRPr sz="4800" b="1" cap="none" baseline="0">
                <a:solidFill>
                  <a:schemeClr val="tx1"/>
                </a:solidFill>
              </a:defRPr>
            </a:lvl1pPr>
          </a:lstStyle>
          <a:p>
            <a:r>
              <a:rPr lang="fr-FR"/>
              <a:t>Modifiez le style du titre</a:t>
            </a:r>
            <a:endParaRPr lang="fr-CA"/>
          </a:p>
        </p:txBody>
      </p:sp>
      <p:sp>
        <p:nvSpPr>
          <p:cNvPr id="7" name="Slide Number Placeholder 5"/>
          <p:cNvSpPr txBox="1">
            <a:spLocks/>
          </p:cNvSpPr>
          <p:nvPr/>
        </p:nvSpPr>
        <p:spPr>
          <a:xfrm>
            <a:off x="6339368" y="7068616"/>
            <a:ext cx="764215" cy="365125"/>
          </a:xfrm>
          <a:prstGeom prst="rect">
            <a:avLst/>
          </a:prstGeom>
          <a:noFill/>
        </p:spPr>
        <p:txBody>
          <a:bodyPr vert="horz" lIns="91440" tIns="45720" rIns="91440" bIns="45720" rtlCol="0" anchor="ctr"/>
          <a:lstStyle>
            <a:defPPr>
              <a:defRPr lang="fr-CA"/>
            </a:defPPr>
            <a:lvl1pPr algn="r" rtl="0" fontAlgn="base">
              <a:spcBef>
                <a:spcPct val="0"/>
              </a:spcBef>
              <a:spcAft>
                <a:spcPct val="0"/>
              </a:spcAft>
              <a:defRPr sz="1600" kern="1200">
                <a:solidFill>
                  <a:schemeClr val="tx1">
                    <a:tint val="75000"/>
                  </a:schemeClr>
                </a:solidFill>
                <a:latin typeface="Arial" charset="0"/>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fld id="{6D22F896-40B5-4ADD-8801-0D06FADFA095}" type="slidenum">
              <a:rPr lang="en-US" sz="2400" smtClean="0">
                <a:solidFill>
                  <a:schemeClr val="bg1"/>
                </a:solidFill>
                <a:latin typeface="+mn-lt"/>
              </a:rPr>
              <a:pPr algn="ctr"/>
              <a:t>‹N°›</a:t>
            </a:fld>
            <a:endParaRPr lang="en-US">
              <a:solidFill>
                <a:schemeClr val="bg1"/>
              </a:solidFill>
              <a:latin typeface="+mn-lt"/>
            </a:endParaRPr>
          </a:p>
        </p:txBody>
      </p:sp>
      <p:sp>
        <p:nvSpPr>
          <p:cNvPr id="8" name="Espace réservé de la date 3"/>
          <p:cNvSpPr txBox="1">
            <a:spLocks/>
          </p:cNvSpPr>
          <p:nvPr/>
        </p:nvSpPr>
        <p:spPr>
          <a:xfrm>
            <a:off x="671819" y="7008815"/>
            <a:ext cx="3138445" cy="401637"/>
          </a:xfrm>
          <a:prstGeom prst="rect">
            <a:avLst/>
          </a:prstGeom>
          <a:solidFill>
            <a:schemeClr val="tx1"/>
          </a:solidFill>
          <a:ln w="25400" cap="flat" cmpd="sng" algn="ctr">
            <a:noFill/>
            <a:prstDash val="solid"/>
          </a:ln>
          <a:effectLst/>
        </p:spPr>
        <p:txBody>
          <a:bodyPr vert="horz" lIns="91440" tIns="45720" rIns="91440" bIns="45720" rtlCol="0" anchor="ctr"/>
          <a:lstStyle>
            <a:defPPr>
              <a:defRPr lang="fr-CA"/>
            </a:defPPr>
            <a:lvl1pPr algn="l" rtl="0" fontAlgn="base">
              <a:spcBef>
                <a:spcPct val="0"/>
              </a:spcBef>
              <a:spcAft>
                <a:spcPct val="0"/>
              </a:spcAft>
              <a:defRPr sz="2400" b="0" kern="1200">
                <a:ln>
                  <a:solidFill>
                    <a:schemeClr val="bg1"/>
                  </a:solidFill>
                </a:ln>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fr-CA"/>
              <a:t>ASSTSAS</a:t>
            </a:r>
          </a:p>
        </p:txBody>
      </p:sp>
      <p:sp>
        <p:nvSpPr>
          <p:cNvPr id="10" name="Espace réservé de la date 3">
            <a:extLst>
              <a:ext uri="{FF2B5EF4-FFF2-40B4-BE49-F238E27FC236}">
                <a16:creationId xmlns:a16="http://schemas.microsoft.com/office/drawing/2014/main" id="{40B25D13-A6F3-0587-A357-95E75DE1B1F6}"/>
              </a:ext>
            </a:extLst>
          </p:cNvPr>
          <p:cNvSpPr>
            <a:spLocks noGrp="1"/>
          </p:cNvSpPr>
          <p:nvPr>
            <p:ph type="dt" sz="half" idx="2"/>
          </p:nvPr>
        </p:nvSpPr>
        <p:spPr>
          <a:xfrm>
            <a:off x="671819" y="7008815"/>
            <a:ext cx="3138445" cy="401637"/>
          </a:xfrm>
          <a:prstGeom prst="rect">
            <a:avLst/>
          </a:prstGeom>
          <a:solidFill>
            <a:schemeClr val="tx1"/>
          </a:solidFill>
          <a:ln>
            <a:noFill/>
          </a:ln>
        </p:spPr>
        <p:style>
          <a:lnRef idx="2">
            <a:schemeClr val="dk1">
              <a:shade val="50000"/>
            </a:schemeClr>
          </a:lnRef>
          <a:fillRef idx="1">
            <a:schemeClr val="dk1"/>
          </a:fillRef>
          <a:effectRef idx="0">
            <a:schemeClr val="dk1"/>
          </a:effectRef>
          <a:fontRef idx="none"/>
        </p:style>
        <p:txBody>
          <a:bodyPr vert="horz" lIns="91440" tIns="45720" rIns="91440" bIns="45720" rtlCol="0" anchor="ctr"/>
          <a:lstStyle>
            <a:lvl1pPr algn="l">
              <a:defRPr sz="2400" b="0">
                <a:ln>
                  <a:solidFill>
                    <a:schemeClr val="bg1"/>
                  </a:solidFill>
                </a:ln>
                <a:solidFill>
                  <a:schemeClr val="bg1"/>
                </a:solidFill>
                <a:latin typeface="+mj-lt"/>
              </a:defRPr>
            </a:lvl1pPr>
          </a:lstStyle>
          <a:p>
            <a:pPr>
              <a:defRPr/>
            </a:pPr>
            <a:r>
              <a:rPr lang="fr-CA"/>
              <a:t>ASSTSAS</a:t>
            </a:r>
          </a:p>
        </p:txBody>
      </p:sp>
      <p:pic>
        <p:nvPicPr>
          <p:cNvPr id="12" name="Image 11">
            <a:extLst>
              <a:ext uri="{FF2B5EF4-FFF2-40B4-BE49-F238E27FC236}">
                <a16:creationId xmlns:a16="http://schemas.microsoft.com/office/drawing/2014/main" id="{C606884F-0485-0712-CF00-397C5EE369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7033" y="6913501"/>
            <a:ext cx="1153114" cy="611546"/>
          </a:xfrm>
          <a:prstGeom prst="rect">
            <a:avLst/>
          </a:prstGeom>
        </p:spPr>
      </p:pic>
    </p:spTree>
    <p:extLst>
      <p:ext uri="{BB962C8B-B14F-4D97-AF65-F5344CB8AC3E}">
        <p14:creationId xmlns:p14="http://schemas.microsoft.com/office/powerpoint/2010/main" val="1002126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594052" y="3780631"/>
            <a:ext cx="8100270" cy="2829719"/>
          </a:xfrm>
        </p:spPr>
        <p:txBody>
          <a:bodyPr/>
          <a:lstStyle>
            <a:lvl1pPr marL="0" indent="0" algn="ctr">
              <a:buNone/>
              <a:defRPr sz="4400" b="1">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Modifier le style des sous-titres du masque</a:t>
            </a:r>
            <a:endParaRPr lang="fr-CA" dirty="0"/>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249" y="1360506"/>
            <a:ext cx="3761876" cy="1912720"/>
          </a:xfrm>
          <a:prstGeom prst="rect">
            <a:avLst/>
          </a:prstGeom>
        </p:spPr>
      </p:pic>
      <p:sp>
        <p:nvSpPr>
          <p:cNvPr id="12" name="Rectangle 11">
            <a:extLst>
              <a:ext uri="{FF2B5EF4-FFF2-40B4-BE49-F238E27FC236}">
                <a16:creationId xmlns:a16="http://schemas.microsoft.com/office/drawing/2014/main" id="{B0AC8E2B-A5B6-7808-DD54-BD9080E9E353}"/>
              </a:ext>
            </a:extLst>
          </p:cNvPr>
          <p:cNvSpPr/>
          <p:nvPr userDrawn="1"/>
        </p:nvSpPr>
        <p:spPr>
          <a:xfrm>
            <a:off x="0" y="1"/>
            <a:ext cx="3810264" cy="76001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Espace réservé de la date 3">
            <a:extLst>
              <a:ext uri="{FF2B5EF4-FFF2-40B4-BE49-F238E27FC236}">
                <a16:creationId xmlns:a16="http://schemas.microsoft.com/office/drawing/2014/main" id="{421A27DB-2F8A-D795-7CF9-67461357EA9E}"/>
              </a:ext>
            </a:extLst>
          </p:cNvPr>
          <p:cNvSpPr>
            <a:spLocks noGrp="1"/>
          </p:cNvSpPr>
          <p:nvPr>
            <p:ph type="dt" sz="half" idx="2"/>
          </p:nvPr>
        </p:nvSpPr>
        <p:spPr>
          <a:xfrm>
            <a:off x="335909" y="6913501"/>
            <a:ext cx="3138445" cy="401637"/>
          </a:xfrm>
          <a:prstGeom prst="rect">
            <a:avLst/>
          </a:prstGeom>
          <a:solidFill>
            <a:schemeClr val="tx1"/>
          </a:solidFill>
          <a:ln>
            <a:noFill/>
          </a:ln>
        </p:spPr>
        <p:style>
          <a:lnRef idx="2">
            <a:schemeClr val="dk1">
              <a:shade val="50000"/>
            </a:schemeClr>
          </a:lnRef>
          <a:fillRef idx="1">
            <a:schemeClr val="dk1"/>
          </a:fillRef>
          <a:effectRef idx="0">
            <a:schemeClr val="dk1"/>
          </a:effectRef>
          <a:fontRef idx="none"/>
        </p:style>
        <p:txBody>
          <a:bodyPr vert="horz" lIns="91440" tIns="45720" rIns="91440" bIns="45720" rtlCol="0" anchor="ctr"/>
          <a:lstStyle>
            <a:lvl1pPr algn="l">
              <a:defRPr sz="2000" b="0">
                <a:ln>
                  <a:solidFill>
                    <a:schemeClr val="bg1"/>
                  </a:solidFill>
                </a:ln>
                <a:solidFill>
                  <a:schemeClr val="bg1"/>
                </a:solidFill>
                <a:latin typeface="+mj-lt"/>
              </a:defRPr>
            </a:lvl1pPr>
          </a:lstStyle>
          <a:p>
            <a:pPr algn="ctr">
              <a:defRPr/>
            </a:pPr>
            <a:r>
              <a:rPr lang="fr-CA" dirty="0"/>
              <a:t>Mise à jour : juillet 2022</a:t>
            </a:r>
          </a:p>
        </p:txBody>
      </p:sp>
      <p:pic>
        <p:nvPicPr>
          <p:cNvPr id="16" name="Image 15" descr="Une image contenant texte&#10;&#10;Description générée automatiquement">
            <a:extLst>
              <a:ext uri="{FF2B5EF4-FFF2-40B4-BE49-F238E27FC236}">
                <a16:creationId xmlns:a16="http://schemas.microsoft.com/office/drawing/2014/main" id="{8398B4C2-AF15-6DE0-2591-427C327436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30" y="246125"/>
            <a:ext cx="3904994" cy="1952496"/>
          </a:xfrm>
          <a:prstGeom prst="rect">
            <a:avLst/>
          </a:prstGeom>
        </p:spPr>
      </p:pic>
    </p:spTree>
    <p:extLst>
      <p:ext uri="{BB962C8B-B14F-4D97-AF65-F5344CB8AC3E}">
        <p14:creationId xmlns:p14="http://schemas.microsoft.com/office/powerpoint/2010/main" val="153642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30496F-46A0-D173-5CAF-5D4B1C5C1C67}"/>
              </a:ext>
            </a:extLst>
          </p:cNvPr>
          <p:cNvSpPr/>
          <p:nvPr userDrawn="1"/>
        </p:nvSpPr>
        <p:spPr>
          <a:xfrm>
            <a:off x="0" y="6915917"/>
            <a:ext cx="13442950" cy="6842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re 1"/>
          <p:cNvSpPr>
            <a:spLocks noGrp="1"/>
          </p:cNvSpPr>
          <p:nvPr>
            <p:ph type="title" hasCustomPrompt="1"/>
          </p:nvPr>
        </p:nvSpPr>
        <p:spPr>
          <a:solidFill>
            <a:schemeClr val="accent1"/>
          </a:solidFill>
          <a:ln>
            <a:noFill/>
          </a:ln>
        </p:spPr>
        <p:txBody>
          <a:bodyPr/>
          <a:lstStyle>
            <a:lvl1pPr>
              <a:defRPr sz="4000" b="1" cap="all" baseline="0">
                <a:solidFill>
                  <a:schemeClr val="bg1"/>
                </a:solidFill>
              </a:defRPr>
            </a:lvl1pPr>
          </a:lstStyle>
          <a:p>
            <a:r>
              <a:rPr lang="fr-FR" dirty="0"/>
              <a:t>MODIFIEZ LE STYLE DU TITRE</a:t>
            </a:r>
            <a:endParaRPr lang="fr-CA" dirty="0"/>
          </a:p>
        </p:txBody>
      </p:sp>
      <p:sp>
        <p:nvSpPr>
          <p:cNvPr id="3" name="Espace réservé du contenu 2"/>
          <p:cNvSpPr>
            <a:spLocks noGrp="1"/>
          </p:cNvSpPr>
          <p:nvPr>
            <p:ph idx="1"/>
          </p:nvPr>
        </p:nvSpPr>
        <p:spPr/>
        <p:txBody>
          <a:bodyPr/>
          <a:lstStyle>
            <a:lvl1pPr>
              <a:buClr>
                <a:schemeClr val="accent2"/>
              </a:buClr>
              <a:defRPr sz="2800"/>
            </a:lvl1pPr>
            <a:lvl2pPr>
              <a:buClr>
                <a:schemeClr val="accent2"/>
              </a:buClr>
              <a:defRPr sz="2400"/>
            </a:lvl2pPr>
            <a:lvl3pPr>
              <a:buClr>
                <a:schemeClr val="accent2"/>
              </a:buClr>
              <a:defRPr sz="2400"/>
            </a:lvl3pPr>
            <a:lvl4pPr>
              <a:buClr>
                <a:schemeClr val="accent2"/>
              </a:buClr>
              <a:defRPr sz="2000"/>
            </a:lvl4pPr>
            <a:lvl5pPr>
              <a:buClr>
                <a:schemeClr val="accent2"/>
              </a:buClr>
              <a:defRPr sz="18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Slide Number Placeholder 5"/>
          <p:cNvSpPr txBox="1">
            <a:spLocks/>
          </p:cNvSpPr>
          <p:nvPr/>
        </p:nvSpPr>
        <p:spPr>
          <a:xfrm>
            <a:off x="6339368" y="7068616"/>
            <a:ext cx="764215" cy="365125"/>
          </a:xfrm>
          <a:prstGeom prst="rect">
            <a:avLst/>
          </a:prstGeom>
          <a:noFill/>
        </p:spPr>
        <p:txBody>
          <a:bodyPr vert="horz" lIns="91440" tIns="45720" rIns="91440" bIns="45720" rtlCol="0" anchor="ctr"/>
          <a:lstStyle>
            <a:defPPr>
              <a:defRPr lang="fr-CA"/>
            </a:defPPr>
            <a:lvl1pPr algn="r" rtl="0" fontAlgn="base">
              <a:spcBef>
                <a:spcPct val="0"/>
              </a:spcBef>
              <a:spcAft>
                <a:spcPct val="0"/>
              </a:spcAft>
              <a:defRPr sz="1600" kern="1200">
                <a:solidFill>
                  <a:schemeClr val="tx1">
                    <a:tint val="75000"/>
                  </a:schemeClr>
                </a:solidFill>
                <a:latin typeface="Arial" charset="0"/>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fld id="{6D22F896-40B5-4ADD-8801-0D06FADFA095}" type="slidenum">
              <a:rPr lang="en-US" sz="2400" smtClean="0">
                <a:solidFill>
                  <a:schemeClr val="bg1"/>
                </a:solidFill>
                <a:latin typeface="+mn-lt"/>
              </a:rPr>
              <a:pPr algn="ctr"/>
              <a:t>‹N°›</a:t>
            </a:fld>
            <a:endParaRPr lang="en-US">
              <a:solidFill>
                <a:schemeClr val="bg1"/>
              </a:solidFill>
              <a:latin typeface="+mn-lt"/>
            </a:endParaRPr>
          </a:p>
        </p:txBody>
      </p:sp>
      <p:sp>
        <p:nvSpPr>
          <p:cNvPr id="9" name="Espace réservé de la date 3"/>
          <p:cNvSpPr txBox="1">
            <a:spLocks/>
          </p:cNvSpPr>
          <p:nvPr/>
        </p:nvSpPr>
        <p:spPr>
          <a:xfrm>
            <a:off x="671819" y="7008815"/>
            <a:ext cx="3138445" cy="401637"/>
          </a:xfrm>
          <a:prstGeom prst="rect">
            <a:avLst/>
          </a:prstGeom>
          <a:solidFill>
            <a:schemeClr val="tx1"/>
          </a:solidFill>
          <a:ln w="25400" cap="flat" cmpd="sng" algn="ctr">
            <a:noFill/>
            <a:prstDash val="solid"/>
          </a:ln>
          <a:effectLst/>
        </p:spPr>
        <p:txBody>
          <a:bodyPr vert="horz" lIns="91440" tIns="45720" rIns="91440" bIns="45720" rtlCol="0" anchor="ctr"/>
          <a:lstStyle>
            <a:defPPr>
              <a:defRPr lang="fr-CA"/>
            </a:defPPr>
            <a:lvl1pPr algn="l" rtl="0" fontAlgn="base">
              <a:spcBef>
                <a:spcPct val="0"/>
              </a:spcBef>
              <a:spcAft>
                <a:spcPct val="0"/>
              </a:spcAft>
              <a:defRPr sz="2400" b="0" kern="1200">
                <a:ln>
                  <a:solidFill>
                    <a:schemeClr val="bg1"/>
                  </a:solidFill>
                </a:ln>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fr-CA"/>
              <a:t>ASSTSAS</a:t>
            </a:r>
          </a:p>
        </p:txBody>
      </p:sp>
      <p:sp>
        <p:nvSpPr>
          <p:cNvPr id="10" name="Espace réservé de la date 3">
            <a:extLst>
              <a:ext uri="{FF2B5EF4-FFF2-40B4-BE49-F238E27FC236}">
                <a16:creationId xmlns:a16="http://schemas.microsoft.com/office/drawing/2014/main" id="{FB4864A0-946A-05CA-26E7-56754659E047}"/>
              </a:ext>
            </a:extLst>
          </p:cNvPr>
          <p:cNvSpPr>
            <a:spLocks noGrp="1"/>
          </p:cNvSpPr>
          <p:nvPr>
            <p:ph type="dt" sz="half" idx="2"/>
          </p:nvPr>
        </p:nvSpPr>
        <p:spPr>
          <a:xfrm>
            <a:off x="671819" y="7008815"/>
            <a:ext cx="3138445" cy="401637"/>
          </a:xfrm>
          <a:prstGeom prst="rect">
            <a:avLst/>
          </a:prstGeom>
          <a:solidFill>
            <a:schemeClr val="tx1"/>
          </a:solidFill>
          <a:ln>
            <a:noFill/>
          </a:ln>
        </p:spPr>
        <p:style>
          <a:lnRef idx="2">
            <a:schemeClr val="dk1">
              <a:shade val="50000"/>
            </a:schemeClr>
          </a:lnRef>
          <a:fillRef idx="1">
            <a:schemeClr val="dk1"/>
          </a:fillRef>
          <a:effectRef idx="0">
            <a:schemeClr val="dk1"/>
          </a:effectRef>
          <a:fontRef idx="none"/>
        </p:style>
        <p:txBody>
          <a:bodyPr vert="horz" lIns="91440" tIns="45720" rIns="91440" bIns="45720" rtlCol="0" anchor="ctr"/>
          <a:lstStyle>
            <a:lvl1pPr algn="l">
              <a:defRPr sz="2400" b="0">
                <a:ln>
                  <a:solidFill>
                    <a:schemeClr val="bg1"/>
                  </a:solidFill>
                </a:ln>
                <a:solidFill>
                  <a:schemeClr val="bg1"/>
                </a:solidFill>
                <a:latin typeface="+mj-lt"/>
              </a:defRPr>
            </a:lvl1pPr>
          </a:lstStyle>
          <a:p>
            <a:pPr>
              <a:defRPr/>
            </a:pPr>
            <a:r>
              <a:rPr lang="fr-CA"/>
              <a:t>ASSTSAS</a:t>
            </a:r>
          </a:p>
        </p:txBody>
      </p:sp>
      <p:sp>
        <p:nvSpPr>
          <p:cNvPr id="11" name="Espace réservé du pied de page 4">
            <a:extLst>
              <a:ext uri="{FF2B5EF4-FFF2-40B4-BE49-F238E27FC236}">
                <a16:creationId xmlns:a16="http://schemas.microsoft.com/office/drawing/2014/main" id="{8BEFC1EC-8089-3D04-3746-029DFBF9FBD7}"/>
              </a:ext>
            </a:extLst>
          </p:cNvPr>
          <p:cNvSpPr>
            <a:spLocks noGrp="1"/>
          </p:cNvSpPr>
          <p:nvPr>
            <p:ph type="ftr" sz="quarter" idx="3"/>
          </p:nvPr>
        </p:nvSpPr>
        <p:spPr>
          <a:xfrm>
            <a:off x="4594052" y="7008815"/>
            <a:ext cx="4254849" cy="401637"/>
          </a:xfrm>
          <a:prstGeom prst="rect">
            <a:avLst/>
          </a:prstGeom>
        </p:spPr>
        <p:txBody>
          <a:bodyPr vert="horz" lIns="91440" tIns="45720" rIns="91440" bIns="45720" rtlCol="0" anchor="ctr"/>
          <a:lstStyle>
            <a:lvl1pPr algn="ctr">
              <a:defRPr sz="2000">
                <a:solidFill>
                  <a:schemeClr val="bg1"/>
                </a:solidFill>
                <a:latin typeface="+mj-lt"/>
              </a:defRPr>
            </a:lvl1pPr>
          </a:lstStyle>
          <a:p>
            <a:pPr>
              <a:defRPr/>
            </a:pPr>
            <a:fld id="{41149254-0BCC-4CCB-964C-12CCBE207A61}" type="slidenum">
              <a:rPr lang="fr-CA" smtClean="0"/>
              <a:pPr>
                <a:defRPr/>
              </a:pPr>
              <a:t>‹N°›</a:t>
            </a:fld>
            <a:endParaRPr lang="fr-CA"/>
          </a:p>
        </p:txBody>
      </p:sp>
      <p:pic>
        <p:nvPicPr>
          <p:cNvPr id="12" name="Image 11">
            <a:extLst>
              <a:ext uri="{FF2B5EF4-FFF2-40B4-BE49-F238E27FC236}">
                <a16:creationId xmlns:a16="http://schemas.microsoft.com/office/drawing/2014/main" id="{3BF01A42-1EB1-3E32-3FED-F2FE5EE151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7033" y="6913501"/>
            <a:ext cx="1153114" cy="611546"/>
          </a:xfrm>
          <a:prstGeom prst="rect">
            <a:avLst/>
          </a:prstGeom>
        </p:spPr>
      </p:pic>
    </p:spTree>
    <p:extLst>
      <p:ext uri="{BB962C8B-B14F-4D97-AF65-F5344CB8AC3E}">
        <p14:creationId xmlns:p14="http://schemas.microsoft.com/office/powerpoint/2010/main" val="94147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re de sec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B8317B-143E-D7AA-CD53-08E676BC8198}"/>
              </a:ext>
            </a:extLst>
          </p:cNvPr>
          <p:cNvSpPr/>
          <p:nvPr userDrawn="1"/>
        </p:nvSpPr>
        <p:spPr>
          <a:xfrm>
            <a:off x="0" y="6915917"/>
            <a:ext cx="13442950" cy="6842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960835" y="2124447"/>
            <a:ext cx="11427495" cy="2436468"/>
          </a:xfrm>
          <a:noFill/>
          <a:ln>
            <a:noFill/>
          </a:ln>
        </p:spPr>
        <p:txBody>
          <a:bodyPr anchor="ctr" anchorCtr="0"/>
          <a:lstStyle>
            <a:lvl1pPr algn="ctr">
              <a:defRPr sz="4800" b="1" cap="none" baseline="0">
                <a:solidFill>
                  <a:schemeClr val="tx1"/>
                </a:solidFill>
              </a:defRPr>
            </a:lvl1pPr>
          </a:lstStyle>
          <a:p>
            <a:r>
              <a:rPr lang="fr-FR"/>
              <a:t>Modifiez le style du titre</a:t>
            </a:r>
            <a:endParaRPr lang="fr-CA"/>
          </a:p>
        </p:txBody>
      </p:sp>
      <p:sp>
        <p:nvSpPr>
          <p:cNvPr id="7" name="Slide Number Placeholder 5"/>
          <p:cNvSpPr txBox="1">
            <a:spLocks/>
          </p:cNvSpPr>
          <p:nvPr/>
        </p:nvSpPr>
        <p:spPr>
          <a:xfrm>
            <a:off x="6339368" y="7068616"/>
            <a:ext cx="764215" cy="365125"/>
          </a:xfrm>
          <a:prstGeom prst="rect">
            <a:avLst/>
          </a:prstGeom>
          <a:noFill/>
        </p:spPr>
        <p:txBody>
          <a:bodyPr vert="horz" lIns="91440" tIns="45720" rIns="91440" bIns="45720" rtlCol="0" anchor="ctr"/>
          <a:lstStyle>
            <a:defPPr>
              <a:defRPr lang="fr-CA"/>
            </a:defPPr>
            <a:lvl1pPr algn="r" rtl="0" fontAlgn="base">
              <a:spcBef>
                <a:spcPct val="0"/>
              </a:spcBef>
              <a:spcAft>
                <a:spcPct val="0"/>
              </a:spcAft>
              <a:defRPr sz="1600" kern="1200">
                <a:solidFill>
                  <a:schemeClr val="tx1">
                    <a:tint val="75000"/>
                  </a:schemeClr>
                </a:solidFill>
                <a:latin typeface="Arial" charset="0"/>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fld id="{6D22F896-40B5-4ADD-8801-0D06FADFA095}" type="slidenum">
              <a:rPr lang="en-US" sz="2400" smtClean="0">
                <a:solidFill>
                  <a:schemeClr val="bg1"/>
                </a:solidFill>
                <a:latin typeface="+mn-lt"/>
              </a:rPr>
              <a:pPr algn="ctr"/>
              <a:t>‹N°›</a:t>
            </a:fld>
            <a:endParaRPr lang="en-US">
              <a:solidFill>
                <a:schemeClr val="bg1"/>
              </a:solidFill>
              <a:latin typeface="+mn-lt"/>
            </a:endParaRPr>
          </a:p>
        </p:txBody>
      </p:sp>
      <p:sp>
        <p:nvSpPr>
          <p:cNvPr id="8" name="Espace réservé de la date 3"/>
          <p:cNvSpPr txBox="1">
            <a:spLocks/>
          </p:cNvSpPr>
          <p:nvPr/>
        </p:nvSpPr>
        <p:spPr>
          <a:xfrm>
            <a:off x="671819" y="7008815"/>
            <a:ext cx="3138445" cy="401637"/>
          </a:xfrm>
          <a:prstGeom prst="rect">
            <a:avLst/>
          </a:prstGeom>
          <a:solidFill>
            <a:schemeClr val="tx1"/>
          </a:solidFill>
          <a:ln w="25400" cap="flat" cmpd="sng" algn="ctr">
            <a:noFill/>
            <a:prstDash val="solid"/>
          </a:ln>
          <a:effectLst/>
        </p:spPr>
        <p:txBody>
          <a:bodyPr vert="horz" lIns="91440" tIns="45720" rIns="91440" bIns="45720" rtlCol="0" anchor="ctr"/>
          <a:lstStyle>
            <a:defPPr>
              <a:defRPr lang="fr-CA"/>
            </a:defPPr>
            <a:lvl1pPr algn="l" rtl="0" fontAlgn="base">
              <a:spcBef>
                <a:spcPct val="0"/>
              </a:spcBef>
              <a:spcAft>
                <a:spcPct val="0"/>
              </a:spcAft>
              <a:defRPr sz="2400" b="0" kern="1200">
                <a:ln>
                  <a:solidFill>
                    <a:schemeClr val="bg1"/>
                  </a:solidFill>
                </a:ln>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fr-CA"/>
              <a:t>ASSTSAS</a:t>
            </a:r>
          </a:p>
        </p:txBody>
      </p:sp>
      <p:sp>
        <p:nvSpPr>
          <p:cNvPr id="10" name="Espace réservé de la date 3">
            <a:extLst>
              <a:ext uri="{FF2B5EF4-FFF2-40B4-BE49-F238E27FC236}">
                <a16:creationId xmlns:a16="http://schemas.microsoft.com/office/drawing/2014/main" id="{40B25D13-A6F3-0587-A357-95E75DE1B1F6}"/>
              </a:ext>
            </a:extLst>
          </p:cNvPr>
          <p:cNvSpPr>
            <a:spLocks noGrp="1"/>
          </p:cNvSpPr>
          <p:nvPr>
            <p:ph type="dt" sz="half" idx="2"/>
          </p:nvPr>
        </p:nvSpPr>
        <p:spPr>
          <a:xfrm>
            <a:off x="671819" y="7008815"/>
            <a:ext cx="3138445" cy="401637"/>
          </a:xfrm>
          <a:prstGeom prst="rect">
            <a:avLst/>
          </a:prstGeom>
          <a:solidFill>
            <a:schemeClr val="tx1"/>
          </a:solidFill>
          <a:ln>
            <a:noFill/>
          </a:ln>
        </p:spPr>
        <p:style>
          <a:lnRef idx="2">
            <a:schemeClr val="dk1">
              <a:shade val="50000"/>
            </a:schemeClr>
          </a:lnRef>
          <a:fillRef idx="1">
            <a:schemeClr val="dk1"/>
          </a:fillRef>
          <a:effectRef idx="0">
            <a:schemeClr val="dk1"/>
          </a:effectRef>
          <a:fontRef idx="none"/>
        </p:style>
        <p:txBody>
          <a:bodyPr vert="horz" lIns="91440" tIns="45720" rIns="91440" bIns="45720" rtlCol="0" anchor="ctr"/>
          <a:lstStyle>
            <a:lvl1pPr algn="l">
              <a:defRPr sz="2400" b="0">
                <a:ln>
                  <a:solidFill>
                    <a:schemeClr val="bg1"/>
                  </a:solidFill>
                </a:ln>
                <a:solidFill>
                  <a:schemeClr val="bg1"/>
                </a:solidFill>
                <a:latin typeface="+mj-lt"/>
              </a:defRPr>
            </a:lvl1pPr>
          </a:lstStyle>
          <a:p>
            <a:pPr>
              <a:defRPr/>
            </a:pPr>
            <a:r>
              <a:rPr lang="fr-CA"/>
              <a:t>ASSTSAS</a:t>
            </a:r>
          </a:p>
        </p:txBody>
      </p:sp>
      <p:pic>
        <p:nvPicPr>
          <p:cNvPr id="12" name="Image 11">
            <a:extLst>
              <a:ext uri="{FF2B5EF4-FFF2-40B4-BE49-F238E27FC236}">
                <a16:creationId xmlns:a16="http://schemas.microsoft.com/office/drawing/2014/main" id="{C606884F-0485-0712-CF00-397C5EE369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7033" y="6913501"/>
            <a:ext cx="1153114" cy="611546"/>
          </a:xfrm>
          <a:prstGeom prst="rect">
            <a:avLst/>
          </a:prstGeom>
        </p:spPr>
      </p:pic>
    </p:spTree>
    <p:extLst>
      <p:ext uri="{BB962C8B-B14F-4D97-AF65-F5344CB8AC3E}">
        <p14:creationId xmlns:p14="http://schemas.microsoft.com/office/powerpoint/2010/main" val="3196674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a:ln>
            <a:noFill/>
          </a:ln>
        </p:spPr>
        <p:txBody>
          <a:bodyPr/>
          <a:lstStyle>
            <a:lvl1pPr>
              <a:defRPr sz="4000" b="1"/>
            </a:lvl1pPr>
          </a:lstStyle>
          <a:p>
            <a:r>
              <a:rPr lang="fr-FR" dirty="0"/>
              <a:t>MODIFIEZ LE STYLE DU TITRE</a:t>
            </a:r>
            <a:endParaRPr lang="fr-CA" dirty="0"/>
          </a:p>
        </p:txBody>
      </p:sp>
      <p:sp>
        <p:nvSpPr>
          <p:cNvPr id="3" name="Espace réservé du contenu 2"/>
          <p:cNvSpPr>
            <a:spLocks noGrp="1"/>
          </p:cNvSpPr>
          <p:nvPr>
            <p:ph sz="half" idx="1"/>
          </p:nvPr>
        </p:nvSpPr>
        <p:spPr>
          <a:xfrm>
            <a:off x="671819" y="1763713"/>
            <a:ext cx="5891582" cy="49911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879552" y="1763713"/>
            <a:ext cx="5891581" cy="49911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4" name="Espace réservé de la date 2">
            <a:extLst>
              <a:ext uri="{FF2B5EF4-FFF2-40B4-BE49-F238E27FC236}">
                <a16:creationId xmlns:a16="http://schemas.microsoft.com/office/drawing/2014/main" id="{6B43C702-4B06-61CD-42A7-0EE420CFD323}"/>
              </a:ext>
            </a:extLst>
          </p:cNvPr>
          <p:cNvSpPr>
            <a:spLocks noGrp="1"/>
          </p:cNvSpPr>
          <p:nvPr>
            <p:ph type="dt" sz="half" idx="10"/>
          </p:nvPr>
        </p:nvSpPr>
        <p:spPr>
          <a:xfrm>
            <a:off x="671819" y="7008815"/>
            <a:ext cx="3138445" cy="401637"/>
          </a:xfrm>
          <a:prstGeom prst="rect">
            <a:avLst/>
          </a:prstGeom>
        </p:spPr>
        <p:txBody>
          <a:bodyPr/>
          <a:lstStyle/>
          <a:p>
            <a:pPr>
              <a:defRPr/>
            </a:pPr>
            <a:r>
              <a:rPr lang="fr-CA"/>
              <a:t>ASSTSAS</a:t>
            </a:r>
          </a:p>
        </p:txBody>
      </p:sp>
      <p:sp>
        <p:nvSpPr>
          <p:cNvPr id="15" name="Espace réservé du pied de page 3">
            <a:extLst>
              <a:ext uri="{FF2B5EF4-FFF2-40B4-BE49-F238E27FC236}">
                <a16:creationId xmlns:a16="http://schemas.microsoft.com/office/drawing/2014/main" id="{266C1A12-05B6-32BE-AE58-86292180F0F6}"/>
              </a:ext>
            </a:extLst>
          </p:cNvPr>
          <p:cNvSpPr>
            <a:spLocks noGrp="1"/>
          </p:cNvSpPr>
          <p:nvPr>
            <p:ph type="ftr" sz="quarter" idx="11"/>
          </p:nvPr>
        </p:nvSpPr>
        <p:spPr>
          <a:xfrm>
            <a:off x="4594052" y="7008815"/>
            <a:ext cx="4254849" cy="401637"/>
          </a:xfrm>
          <a:prstGeom prst="rect">
            <a:avLst/>
          </a:prstGeom>
        </p:spPr>
        <p:txBody>
          <a:bodyPr/>
          <a:lstStyle/>
          <a:p>
            <a:pPr>
              <a:defRPr/>
            </a:pPr>
            <a:fld id="{41149254-0BCC-4CCB-964C-12CCBE207A61}" type="slidenum">
              <a:rPr lang="fr-CA" smtClean="0"/>
              <a:pPr>
                <a:defRPr/>
              </a:pPr>
              <a:t>‹N°›</a:t>
            </a:fld>
            <a:endParaRPr lang="fr-CA"/>
          </a:p>
        </p:txBody>
      </p:sp>
      <p:sp>
        <p:nvSpPr>
          <p:cNvPr id="16" name="Rectangle 15">
            <a:extLst>
              <a:ext uri="{FF2B5EF4-FFF2-40B4-BE49-F238E27FC236}">
                <a16:creationId xmlns:a16="http://schemas.microsoft.com/office/drawing/2014/main" id="{B6320579-42C3-CE3E-63DD-00D296526758}"/>
              </a:ext>
            </a:extLst>
          </p:cNvPr>
          <p:cNvSpPr/>
          <p:nvPr userDrawn="1"/>
        </p:nvSpPr>
        <p:spPr>
          <a:xfrm>
            <a:off x="0" y="6915917"/>
            <a:ext cx="13442950" cy="6842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Espace réservé de la date 3">
            <a:extLst>
              <a:ext uri="{FF2B5EF4-FFF2-40B4-BE49-F238E27FC236}">
                <a16:creationId xmlns:a16="http://schemas.microsoft.com/office/drawing/2014/main" id="{8196466D-E717-27A1-CF4D-582EFCC28E13}"/>
              </a:ext>
            </a:extLst>
          </p:cNvPr>
          <p:cNvSpPr txBox="1">
            <a:spLocks/>
          </p:cNvSpPr>
          <p:nvPr userDrawn="1"/>
        </p:nvSpPr>
        <p:spPr>
          <a:xfrm>
            <a:off x="671819" y="7008815"/>
            <a:ext cx="3138445" cy="401637"/>
          </a:xfrm>
          <a:prstGeom prst="rect">
            <a:avLst/>
          </a:prstGeom>
          <a:solidFill>
            <a:schemeClr val="tx1"/>
          </a:solidFill>
          <a:ln w="25400" cap="flat" cmpd="sng" algn="ctr">
            <a:noFill/>
            <a:prstDash val="solid"/>
          </a:ln>
        </p:spPr>
        <p:style>
          <a:lnRef idx="2">
            <a:schemeClr val="dk1">
              <a:shade val="50000"/>
            </a:schemeClr>
          </a:lnRef>
          <a:fillRef idx="1">
            <a:schemeClr val="dk1"/>
          </a:fillRef>
          <a:effectRef idx="0">
            <a:schemeClr val="dk1"/>
          </a:effectRef>
          <a:fontRef idx="none"/>
        </p:style>
        <p:txBody>
          <a:bodyPr vert="horz" lIns="91440" tIns="45720" rIns="91440" bIns="45720" rtlCol="0" anchor="ctr"/>
          <a:lstStyle>
            <a:defPPr>
              <a:defRPr lang="fr-CA"/>
            </a:defPPr>
            <a:lvl1pPr algn="l" rtl="0" fontAlgn="base">
              <a:spcBef>
                <a:spcPct val="0"/>
              </a:spcBef>
              <a:spcAft>
                <a:spcPct val="0"/>
              </a:spcAft>
              <a:defRPr sz="2400" b="0" kern="1200">
                <a:ln>
                  <a:solidFill>
                    <a:schemeClr val="bg1"/>
                  </a:solidFill>
                </a:ln>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fr-CA"/>
              <a:t>ASSTSAS</a:t>
            </a:r>
          </a:p>
        </p:txBody>
      </p:sp>
      <p:sp>
        <p:nvSpPr>
          <p:cNvPr id="18" name="Espace réservé du pied de page 4">
            <a:extLst>
              <a:ext uri="{FF2B5EF4-FFF2-40B4-BE49-F238E27FC236}">
                <a16:creationId xmlns:a16="http://schemas.microsoft.com/office/drawing/2014/main" id="{4055F35B-5AA9-B9B4-D144-FD18E5F4880E}"/>
              </a:ext>
            </a:extLst>
          </p:cNvPr>
          <p:cNvSpPr txBox="1">
            <a:spLocks/>
          </p:cNvSpPr>
          <p:nvPr userDrawn="1"/>
        </p:nvSpPr>
        <p:spPr>
          <a:xfrm>
            <a:off x="4594052" y="7008815"/>
            <a:ext cx="4254849" cy="401637"/>
          </a:xfrm>
          <a:prstGeom prst="rect">
            <a:avLst/>
          </a:prstGeom>
        </p:spPr>
        <p:txBody>
          <a:bodyPr vert="horz" lIns="91440" tIns="45720" rIns="91440" bIns="45720" rtlCol="0" anchor="ctr"/>
          <a:lstStyle>
            <a:defPPr>
              <a:defRPr lang="fr-CA"/>
            </a:defPPr>
            <a:lvl1pPr algn="ctr" rtl="0" fontAlgn="base">
              <a:spcBef>
                <a:spcPct val="0"/>
              </a:spcBef>
              <a:spcAft>
                <a:spcPct val="0"/>
              </a:spcAft>
              <a:defRPr sz="2000" kern="1200">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41149254-0BCC-4CCB-964C-12CCBE207A61}" type="slidenum">
              <a:rPr lang="fr-CA" smtClean="0"/>
              <a:pPr>
                <a:defRPr/>
              </a:pPr>
              <a:t>‹N°›</a:t>
            </a:fld>
            <a:endParaRPr lang="fr-CA"/>
          </a:p>
        </p:txBody>
      </p:sp>
      <p:pic>
        <p:nvPicPr>
          <p:cNvPr id="19" name="Image 18">
            <a:extLst>
              <a:ext uri="{FF2B5EF4-FFF2-40B4-BE49-F238E27FC236}">
                <a16:creationId xmlns:a16="http://schemas.microsoft.com/office/drawing/2014/main" id="{3F2D2372-BB37-884F-5D0A-FD60F846F8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7033" y="6913501"/>
            <a:ext cx="1153114" cy="611546"/>
          </a:xfrm>
          <a:prstGeom prst="rect">
            <a:avLst/>
          </a:prstGeom>
        </p:spPr>
      </p:pic>
    </p:spTree>
    <p:extLst>
      <p:ext uri="{BB962C8B-B14F-4D97-AF65-F5344CB8AC3E}">
        <p14:creationId xmlns:p14="http://schemas.microsoft.com/office/powerpoint/2010/main" val="2181676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Disposition personnalisée">
    <p:spTree>
      <p:nvGrpSpPr>
        <p:cNvPr id="1" name=""/>
        <p:cNvGrpSpPr/>
        <p:nvPr/>
      </p:nvGrpSpPr>
      <p:grpSpPr>
        <a:xfrm>
          <a:off x="0" y="0"/>
          <a:ext cx="0" cy="0"/>
          <a:chOff x="0" y="0"/>
          <a:chExt cx="0" cy="0"/>
        </a:xfrm>
      </p:grpSpPr>
      <p:sp>
        <p:nvSpPr>
          <p:cNvPr id="2" name="Titre 1"/>
          <p:cNvSpPr>
            <a:spLocks noGrp="1"/>
          </p:cNvSpPr>
          <p:nvPr>
            <p:ph type="title" hasCustomPrompt="1"/>
          </p:nvPr>
        </p:nvSpPr>
        <p:spPr>
          <a:ln>
            <a:noFill/>
          </a:ln>
        </p:spPr>
        <p:txBody>
          <a:bodyPr/>
          <a:lstStyle>
            <a:lvl1pPr>
              <a:defRPr sz="4000" b="1" baseline="0"/>
            </a:lvl1pPr>
          </a:lstStyle>
          <a:p>
            <a:r>
              <a:rPr lang="fr-FR" dirty="0"/>
              <a:t>MODIFIEZ LE STYLE DU TITRE</a:t>
            </a:r>
            <a:endParaRPr lang="fr-CA" dirty="0"/>
          </a:p>
        </p:txBody>
      </p:sp>
      <p:sp>
        <p:nvSpPr>
          <p:cNvPr id="3" name="Espace réservé de la date 2"/>
          <p:cNvSpPr>
            <a:spLocks noGrp="1"/>
          </p:cNvSpPr>
          <p:nvPr>
            <p:ph type="dt" sz="half" idx="10"/>
          </p:nvPr>
        </p:nvSpPr>
        <p:spPr>
          <a:xfrm>
            <a:off x="671819" y="7008815"/>
            <a:ext cx="3138445" cy="401637"/>
          </a:xfrm>
          <a:prstGeom prst="rect">
            <a:avLst/>
          </a:prstGeom>
        </p:spPr>
        <p:txBody>
          <a:bodyPr/>
          <a:lstStyle/>
          <a:p>
            <a:pPr>
              <a:defRPr/>
            </a:pPr>
            <a:r>
              <a:rPr lang="fr-CA"/>
              <a:t>ASSTSAS</a:t>
            </a:r>
          </a:p>
        </p:txBody>
      </p:sp>
      <p:sp>
        <p:nvSpPr>
          <p:cNvPr id="4" name="Espace réservé du pied de page 3"/>
          <p:cNvSpPr>
            <a:spLocks noGrp="1"/>
          </p:cNvSpPr>
          <p:nvPr>
            <p:ph type="ftr" sz="quarter" idx="11"/>
          </p:nvPr>
        </p:nvSpPr>
        <p:spPr>
          <a:xfrm>
            <a:off x="4594052" y="7008815"/>
            <a:ext cx="4254849" cy="401637"/>
          </a:xfrm>
          <a:prstGeom prst="rect">
            <a:avLst/>
          </a:prstGeom>
        </p:spPr>
        <p:txBody>
          <a:bodyPr/>
          <a:lstStyle/>
          <a:p>
            <a:pPr>
              <a:defRPr/>
            </a:pPr>
            <a:fld id="{41149254-0BCC-4CCB-964C-12CCBE207A61}" type="slidenum">
              <a:rPr lang="fr-CA" smtClean="0"/>
              <a:pPr>
                <a:defRPr/>
              </a:pPr>
              <a:t>‹N°›</a:t>
            </a:fld>
            <a:endParaRPr lang="fr-CA"/>
          </a:p>
        </p:txBody>
      </p:sp>
      <p:sp>
        <p:nvSpPr>
          <p:cNvPr id="7" name="Espace réservé du contenu 6"/>
          <p:cNvSpPr>
            <a:spLocks noGrp="1"/>
          </p:cNvSpPr>
          <p:nvPr>
            <p:ph sz="quarter" idx="13"/>
          </p:nvPr>
        </p:nvSpPr>
        <p:spPr>
          <a:xfrm>
            <a:off x="3048794" y="1764407"/>
            <a:ext cx="7345362" cy="4896544"/>
          </a:xfrm>
          <a:ln w="28575"/>
        </p:spPr>
        <p:style>
          <a:lnRef idx="2">
            <a:schemeClr val="accent2"/>
          </a:lnRef>
          <a:fillRef idx="1">
            <a:schemeClr val="lt1"/>
          </a:fillRef>
          <a:effectRef idx="0">
            <a:schemeClr val="accent2"/>
          </a:effectRef>
          <a:fontRef idx="none"/>
        </p:style>
        <p:txBody>
          <a:bodyPr anchor="ctr"/>
          <a:lstStyle>
            <a:lvl1pPr marL="0" indent="0" algn="ctr">
              <a:buNone/>
              <a:defRPr sz="2800">
                <a:solidFill>
                  <a:schemeClr val="tx1"/>
                </a:solidFill>
              </a:defRPr>
            </a:lvl1pPr>
            <a:lvl2pPr marL="609584" indent="0" algn="ctr">
              <a:buFont typeface="Arial" panose="020B0604020202020204" pitchFamily="34" charset="0"/>
              <a:buNone/>
              <a:defRPr sz="2400">
                <a:solidFill>
                  <a:schemeClr val="tx1"/>
                </a:solidFill>
              </a:defRPr>
            </a:lvl2pPr>
            <a:lvl3pPr marL="1219170" indent="0" algn="ctr">
              <a:buFont typeface="Arial" panose="020B0604020202020204" pitchFamily="34" charset="0"/>
              <a:buNone/>
              <a:defRPr sz="2000">
                <a:solidFill>
                  <a:schemeClr val="tx1"/>
                </a:solidFill>
              </a:defRPr>
            </a:lvl3pPr>
            <a:lvl4pPr marL="1828755" indent="0" algn="ctr">
              <a:buFont typeface="Arial" panose="020B0604020202020204" pitchFamily="34" charset="0"/>
              <a:buNone/>
              <a:defRPr sz="1800">
                <a:solidFill>
                  <a:schemeClr val="tx1"/>
                </a:solidFill>
              </a:defRPr>
            </a:lvl4pPr>
            <a:lvl5pPr marL="2438339" indent="0" algn="ctr">
              <a:buFont typeface="Arial" panose="020B0604020202020204" pitchFamily="34" charset="0"/>
              <a:buNone/>
              <a:defRPr sz="1800">
                <a:solidFill>
                  <a:schemeClr val="tx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8" name="Rectangle 7">
            <a:extLst>
              <a:ext uri="{FF2B5EF4-FFF2-40B4-BE49-F238E27FC236}">
                <a16:creationId xmlns:a16="http://schemas.microsoft.com/office/drawing/2014/main" id="{9DCC4D39-C62E-EF6F-15D8-1347F7BE5F15}"/>
              </a:ext>
            </a:extLst>
          </p:cNvPr>
          <p:cNvSpPr/>
          <p:nvPr userDrawn="1"/>
        </p:nvSpPr>
        <p:spPr>
          <a:xfrm>
            <a:off x="0" y="6915917"/>
            <a:ext cx="13442950" cy="6842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Espace réservé de la date 3">
            <a:extLst>
              <a:ext uri="{FF2B5EF4-FFF2-40B4-BE49-F238E27FC236}">
                <a16:creationId xmlns:a16="http://schemas.microsoft.com/office/drawing/2014/main" id="{C2BE2065-F374-9AFB-B5C4-BA1685C992C4}"/>
              </a:ext>
            </a:extLst>
          </p:cNvPr>
          <p:cNvSpPr txBox="1">
            <a:spLocks/>
          </p:cNvSpPr>
          <p:nvPr userDrawn="1"/>
        </p:nvSpPr>
        <p:spPr>
          <a:xfrm>
            <a:off x="671819" y="7008815"/>
            <a:ext cx="3138445" cy="401637"/>
          </a:xfrm>
          <a:prstGeom prst="rect">
            <a:avLst/>
          </a:prstGeom>
          <a:solidFill>
            <a:schemeClr val="tx1"/>
          </a:solidFill>
          <a:ln w="25400" cap="flat" cmpd="sng" algn="ctr">
            <a:noFill/>
            <a:prstDash val="solid"/>
          </a:ln>
        </p:spPr>
        <p:style>
          <a:lnRef idx="2">
            <a:schemeClr val="dk1">
              <a:shade val="50000"/>
            </a:schemeClr>
          </a:lnRef>
          <a:fillRef idx="1">
            <a:schemeClr val="dk1"/>
          </a:fillRef>
          <a:effectRef idx="0">
            <a:schemeClr val="dk1"/>
          </a:effectRef>
          <a:fontRef idx="none"/>
        </p:style>
        <p:txBody>
          <a:bodyPr vert="horz" lIns="91440" tIns="45720" rIns="91440" bIns="45720" rtlCol="0" anchor="ctr"/>
          <a:lstStyle>
            <a:defPPr>
              <a:defRPr lang="fr-CA"/>
            </a:defPPr>
            <a:lvl1pPr algn="l" rtl="0" fontAlgn="base">
              <a:spcBef>
                <a:spcPct val="0"/>
              </a:spcBef>
              <a:spcAft>
                <a:spcPct val="0"/>
              </a:spcAft>
              <a:defRPr sz="2400" b="0" kern="1200">
                <a:ln>
                  <a:solidFill>
                    <a:schemeClr val="bg1"/>
                  </a:solidFill>
                </a:ln>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fr-CA"/>
              <a:t>ASSTSAS</a:t>
            </a:r>
          </a:p>
        </p:txBody>
      </p:sp>
      <p:sp>
        <p:nvSpPr>
          <p:cNvPr id="10" name="Espace réservé du pied de page 4">
            <a:extLst>
              <a:ext uri="{FF2B5EF4-FFF2-40B4-BE49-F238E27FC236}">
                <a16:creationId xmlns:a16="http://schemas.microsoft.com/office/drawing/2014/main" id="{FD31CC8C-EE92-4576-CCF8-C1C20142EEDC}"/>
              </a:ext>
            </a:extLst>
          </p:cNvPr>
          <p:cNvSpPr txBox="1">
            <a:spLocks/>
          </p:cNvSpPr>
          <p:nvPr userDrawn="1"/>
        </p:nvSpPr>
        <p:spPr>
          <a:xfrm>
            <a:off x="4594052" y="7008815"/>
            <a:ext cx="4254849" cy="401637"/>
          </a:xfrm>
          <a:prstGeom prst="rect">
            <a:avLst/>
          </a:prstGeom>
        </p:spPr>
        <p:txBody>
          <a:bodyPr vert="horz" lIns="91440" tIns="45720" rIns="91440" bIns="45720" rtlCol="0" anchor="ctr"/>
          <a:lstStyle>
            <a:defPPr>
              <a:defRPr lang="fr-CA"/>
            </a:defPPr>
            <a:lvl1pPr algn="ctr" rtl="0" fontAlgn="base">
              <a:spcBef>
                <a:spcPct val="0"/>
              </a:spcBef>
              <a:spcAft>
                <a:spcPct val="0"/>
              </a:spcAft>
              <a:defRPr sz="2000" kern="1200">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41149254-0BCC-4CCB-964C-12CCBE207A61}" type="slidenum">
              <a:rPr lang="fr-CA" smtClean="0"/>
              <a:pPr>
                <a:defRPr/>
              </a:pPr>
              <a:t>‹N°›</a:t>
            </a:fld>
            <a:endParaRPr lang="fr-CA"/>
          </a:p>
        </p:txBody>
      </p:sp>
      <p:pic>
        <p:nvPicPr>
          <p:cNvPr id="11" name="Image 10">
            <a:extLst>
              <a:ext uri="{FF2B5EF4-FFF2-40B4-BE49-F238E27FC236}">
                <a16:creationId xmlns:a16="http://schemas.microsoft.com/office/drawing/2014/main" id="{4CBC0924-6E5D-08EA-6549-CD113E07D6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7033" y="6913501"/>
            <a:ext cx="1153114" cy="611546"/>
          </a:xfrm>
          <a:prstGeom prst="rect">
            <a:avLst/>
          </a:prstGeom>
        </p:spPr>
      </p:pic>
    </p:spTree>
    <p:extLst>
      <p:ext uri="{BB962C8B-B14F-4D97-AF65-F5344CB8AC3E}">
        <p14:creationId xmlns:p14="http://schemas.microsoft.com/office/powerpoint/2010/main" val="734029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a:ln>
            <a:noFill/>
          </a:ln>
        </p:spPr>
        <p:txBody>
          <a:bodyPr/>
          <a:lstStyle>
            <a:lvl1pPr>
              <a:defRPr sz="4000" b="1"/>
            </a:lvl1pPr>
          </a:lstStyle>
          <a:p>
            <a:r>
              <a:rPr lang="fr-FR" dirty="0"/>
              <a:t>MODIFIEZ LE STYLE DU TITRE</a:t>
            </a:r>
            <a:endParaRPr lang="fr-CA" dirty="0"/>
          </a:p>
        </p:txBody>
      </p:sp>
      <p:sp>
        <p:nvSpPr>
          <p:cNvPr id="3" name="Espace réservé du texte 2"/>
          <p:cNvSpPr>
            <a:spLocks noGrp="1"/>
          </p:cNvSpPr>
          <p:nvPr>
            <p:ph type="body" idx="1"/>
          </p:nvPr>
        </p:nvSpPr>
        <p:spPr>
          <a:xfrm>
            <a:off x="671819" y="1692275"/>
            <a:ext cx="5940980" cy="1080244"/>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Modifier les styles du texte du masque</a:t>
            </a:r>
          </a:p>
        </p:txBody>
      </p:sp>
      <p:sp>
        <p:nvSpPr>
          <p:cNvPr id="4" name="Espace réservé du contenu 3"/>
          <p:cNvSpPr>
            <a:spLocks noGrp="1"/>
          </p:cNvSpPr>
          <p:nvPr>
            <p:ph sz="half" idx="2"/>
          </p:nvPr>
        </p:nvSpPr>
        <p:spPr>
          <a:xfrm>
            <a:off x="671819" y="2844527"/>
            <a:ext cx="5940980" cy="391028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830152" y="1692275"/>
            <a:ext cx="5940980" cy="1080244"/>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Modifier les styles du texte du masque</a:t>
            </a:r>
          </a:p>
        </p:txBody>
      </p:sp>
      <p:sp>
        <p:nvSpPr>
          <p:cNvPr id="6" name="Espace réservé du contenu 5"/>
          <p:cNvSpPr>
            <a:spLocks noGrp="1"/>
          </p:cNvSpPr>
          <p:nvPr>
            <p:ph sz="quarter" idx="4"/>
          </p:nvPr>
        </p:nvSpPr>
        <p:spPr>
          <a:xfrm>
            <a:off x="6830152" y="2844527"/>
            <a:ext cx="5940980" cy="391028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6" name="Espace réservé de la date 2">
            <a:extLst>
              <a:ext uri="{FF2B5EF4-FFF2-40B4-BE49-F238E27FC236}">
                <a16:creationId xmlns:a16="http://schemas.microsoft.com/office/drawing/2014/main" id="{C28FF634-EA2B-CCA0-55E3-FD4E8F3BDA6F}"/>
              </a:ext>
            </a:extLst>
          </p:cNvPr>
          <p:cNvSpPr>
            <a:spLocks noGrp="1"/>
          </p:cNvSpPr>
          <p:nvPr>
            <p:ph type="dt" sz="half" idx="10"/>
          </p:nvPr>
        </p:nvSpPr>
        <p:spPr>
          <a:xfrm>
            <a:off x="671819" y="7008815"/>
            <a:ext cx="3138445" cy="401637"/>
          </a:xfrm>
          <a:prstGeom prst="rect">
            <a:avLst/>
          </a:prstGeom>
        </p:spPr>
        <p:txBody>
          <a:bodyPr/>
          <a:lstStyle/>
          <a:p>
            <a:pPr>
              <a:defRPr/>
            </a:pPr>
            <a:r>
              <a:rPr lang="fr-CA"/>
              <a:t>ASSTSAS</a:t>
            </a:r>
          </a:p>
        </p:txBody>
      </p:sp>
      <p:sp>
        <p:nvSpPr>
          <p:cNvPr id="17" name="Espace réservé du pied de page 3">
            <a:extLst>
              <a:ext uri="{FF2B5EF4-FFF2-40B4-BE49-F238E27FC236}">
                <a16:creationId xmlns:a16="http://schemas.microsoft.com/office/drawing/2014/main" id="{D610753F-3D76-9752-81FD-73FDC6F17377}"/>
              </a:ext>
            </a:extLst>
          </p:cNvPr>
          <p:cNvSpPr>
            <a:spLocks noGrp="1"/>
          </p:cNvSpPr>
          <p:nvPr>
            <p:ph type="ftr" sz="quarter" idx="11"/>
          </p:nvPr>
        </p:nvSpPr>
        <p:spPr>
          <a:xfrm>
            <a:off x="4594052" y="7008815"/>
            <a:ext cx="4254849" cy="401637"/>
          </a:xfrm>
          <a:prstGeom prst="rect">
            <a:avLst/>
          </a:prstGeom>
        </p:spPr>
        <p:txBody>
          <a:bodyPr/>
          <a:lstStyle/>
          <a:p>
            <a:pPr>
              <a:defRPr/>
            </a:pPr>
            <a:fld id="{41149254-0BCC-4CCB-964C-12CCBE207A61}" type="slidenum">
              <a:rPr lang="fr-CA" smtClean="0"/>
              <a:pPr>
                <a:defRPr/>
              </a:pPr>
              <a:t>‹N°›</a:t>
            </a:fld>
            <a:endParaRPr lang="fr-CA"/>
          </a:p>
        </p:txBody>
      </p:sp>
      <p:sp>
        <p:nvSpPr>
          <p:cNvPr id="18" name="Rectangle 17">
            <a:extLst>
              <a:ext uri="{FF2B5EF4-FFF2-40B4-BE49-F238E27FC236}">
                <a16:creationId xmlns:a16="http://schemas.microsoft.com/office/drawing/2014/main" id="{DF30E723-6A02-E0BA-6EEA-905CB83357C5}"/>
              </a:ext>
            </a:extLst>
          </p:cNvPr>
          <p:cNvSpPr/>
          <p:nvPr userDrawn="1"/>
        </p:nvSpPr>
        <p:spPr>
          <a:xfrm>
            <a:off x="0" y="6915917"/>
            <a:ext cx="13442950" cy="6842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Espace réservé de la date 3">
            <a:extLst>
              <a:ext uri="{FF2B5EF4-FFF2-40B4-BE49-F238E27FC236}">
                <a16:creationId xmlns:a16="http://schemas.microsoft.com/office/drawing/2014/main" id="{516CC43A-E23E-BAA5-F25C-A89F59616496}"/>
              </a:ext>
            </a:extLst>
          </p:cNvPr>
          <p:cNvSpPr txBox="1">
            <a:spLocks/>
          </p:cNvSpPr>
          <p:nvPr userDrawn="1"/>
        </p:nvSpPr>
        <p:spPr>
          <a:xfrm>
            <a:off x="671819" y="7008815"/>
            <a:ext cx="3138445" cy="401637"/>
          </a:xfrm>
          <a:prstGeom prst="rect">
            <a:avLst/>
          </a:prstGeom>
          <a:solidFill>
            <a:schemeClr val="tx1"/>
          </a:solidFill>
          <a:ln w="25400" cap="flat" cmpd="sng" algn="ctr">
            <a:noFill/>
            <a:prstDash val="solid"/>
          </a:ln>
        </p:spPr>
        <p:style>
          <a:lnRef idx="2">
            <a:schemeClr val="dk1">
              <a:shade val="50000"/>
            </a:schemeClr>
          </a:lnRef>
          <a:fillRef idx="1">
            <a:schemeClr val="dk1"/>
          </a:fillRef>
          <a:effectRef idx="0">
            <a:schemeClr val="dk1"/>
          </a:effectRef>
          <a:fontRef idx="none"/>
        </p:style>
        <p:txBody>
          <a:bodyPr vert="horz" lIns="91440" tIns="45720" rIns="91440" bIns="45720" rtlCol="0" anchor="ctr"/>
          <a:lstStyle>
            <a:defPPr>
              <a:defRPr lang="fr-CA"/>
            </a:defPPr>
            <a:lvl1pPr algn="l" rtl="0" fontAlgn="base">
              <a:spcBef>
                <a:spcPct val="0"/>
              </a:spcBef>
              <a:spcAft>
                <a:spcPct val="0"/>
              </a:spcAft>
              <a:defRPr sz="2400" b="0" kern="1200">
                <a:ln>
                  <a:solidFill>
                    <a:schemeClr val="bg1"/>
                  </a:solidFill>
                </a:ln>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fr-CA"/>
              <a:t>ASSTSAS</a:t>
            </a:r>
          </a:p>
        </p:txBody>
      </p:sp>
      <p:sp>
        <p:nvSpPr>
          <p:cNvPr id="20" name="Espace réservé du pied de page 4">
            <a:extLst>
              <a:ext uri="{FF2B5EF4-FFF2-40B4-BE49-F238E27FC236}">
                <a16:creationId xmlns:a16="http://schemas.microsoft.com/office/drawing/2014/main" id="{9DA5796A-0FE3-D46B-D955-8BAA7FD34C82}"/>
              </a:ext>
            </a:extLst>
          </p:cNvPr>
          <p:cNvSpPr txBox="1">
            <a:spLocks/>
          </p:cNvSpPr>
          <p:nvPr userDrawn="1"/>
        </p:nvSpPr>
        <p:spPr>
          <a:xfrm>
            <a:off x="4594052" y="7008815"/>
            <a:ext cx="4254849" cy="401637"/>
          </a:xfrm>
          <a:prstGeom prst="rect">
            <a:avLst/>
          </a:prstGeom>
        </p:spPr>
        <p:txBody>
          <a:bodyPr vert="horz" lIns="91440" tIns="45720" rIns="91440" bIns="45720" rtlCol="0" anchor="ctr"/>
          <a:lstStyle>
            <a:defPPr>
              <a:defRPr lang="fr-CA"/>
            </a:defPPr>
            <a:lvl1pPr algn="ctr" rtl="0" fontAlgn="base">
              <a:spcBef>
                <a:spcPct val="0"/>
              </a:spcBef>
              <a:spcAft>
                <a:spcPct val="0"/>
              </a:spcAft>
              <a:defRPr sz="2000" kern="1200">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41149254-0BCC-4CCB-964C-12CCBE207A61}" type="slidenum">
              <a:rPr lang="fr-CA" smtClean="0"/>
              <a:pPr>
                <a:defRPr/>
              </a:pPr>
              <a:t>‹N°›</a:t>
            </a:fld>
            <a:endParaRPr lang="fr-CA"/>
          </a:p>
        </p:txBody>
      </p:sp>
      <p:pic>
        <p:nvPicPr>
          <p:cNvPr id="21" name="Image 20">
            <a:extLst>
              <a:ext uri="{FF2B5EF4-FFF2-40B4-BE49-F238E27FC236}">
                <a16:creationId xmlns:a16="http://schemas.microsoft.com/office/drawing/2014/main" id="{C98CD848-E528-DB2F-102D-58158C518F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7033" y="6913501"/>
            <a:ext cx="1153114" cy="611546"/>
          </a:xfrm>
          <a:prstGeom prst="rect">
            <a:avLst/>
          </a:prstGeom>
        </p:spPr>
      </p:pic>
    </p:spTree>
    <p:extLst>
      <p:ext uri="{BB962C8B-B14F-4D97-AF65-F5344CB8AC3E}">
        <p14:creationId xmlns:p14="http://schemas.microsoft.com/office/powerpoint/2010/main" val="2478749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solidFill>
            <a:schemeClr val="accent1"/>
          </a:solidFill>
          <a:ln>
            <a:noFill/>
          </a:ln>
        </p:spPr>
        <p:txBody>
          <a:bodyPr/>
          <a:lstStyle>
            <a:lvl1pPr>
              <a:defRPr sz="4000" b="1">
                <a:solidFill>
                  <a:schemeClr val="bg1"/>
                </a:solidFill>
              </a:defRPr>
            </a:lvl1pPr>
          </a:lstStyle>
          <a:p>
            <a:r>
              <a:rPr lang="fr-FR" dirty="0"/>
              <a:t>MODIFIEZ LE STYLE DU TITRE</a:t>
            </a:r>
            <a:endParaRPr lang="fr-CA" dirty="0"/>
          </a:p>
        </p:txBody>
      </p:sp>
      <p:sp>
        <p:nvSpPr>
          <p:cNvPr id="18" name="Espace réservé de la date 2">
            <a:extLst>
              <a:ext uri="{FF2B5EF4-FFF2-40B4-BE49-F238E27FC236}">
                <a16:creationId xmlns:a16="http://schemas.microsoft.com/office/drawing/2014/main" id="{553E6DE3-3E34-EB62-9EB6-BB2227C61315}"/>
              </a:ext>
            </a:extLst>
          </p:cNvPr>
          <p:cNvSpPr>
            <a:spLocks noGrp="1"/>
          </p:cNvSpPr>
          <p:nvPr>
            <p:ph type="dt" sz="half" idx="10"/>
          </p:nvPr>
        </p:nvSpPr>
        <p:spPr>
          <a:xfrm>
            <a:off x="671819" y="7008815"/>
            <a:ext cx="3138445" cy="401637"/>
          </a:xfrm>
          <a:prstGeom prst="rect">
            <a:avLst/>
          </a:prstGeom>
        </p:spPr>
        <p:txBody>
          <a:bodyPr/>
          <a:lstStyle/>
          <a:p>
            <a:pPr>
              <a:defRPr/>
            </a:pPr>
            <a:r>
              <a:rPr lang="fr-CA"/>
              <a:t>ASSTSAS</a:t>
            </a:r>
          </a:p>
        </p:txBody>
      </p:sp>
      <p:sp>
        <p:nvSpPr>
          <p:cNvPr id="19" name="Espace réservé du pied de page 3">
            <a:extLst>
              <a:ext uri="{FF2B5EF4-FFF2-40B4-BE49-F238E27FC236}">
                <a16:creationId xmlns:a16="http://schemas.microsoft.com/office/drawing/2014/main" id="{A363D0AC-3E72-E343-10D8-DF65F6ABC475}"/>
              </a:ext>
            </a:extLst>
          </p:cNvPr>
          <p:cNvSpPr>
            <a:spLocks noGrp="1"/>
          </p:cNvSpPr>
          <p:nvPr>
            <p:ph type="ftr" sz="quarter" idx="11"/>
          </p:nvPr>
        </p:nvSpPr>
        <p:spPr>
          <a:xfrm>
            <a:off x="4594052" y="7008815"/>
            <a:ext cx="4254849" cy="401637"/>
          </a:xfrm>
          <a:prstGeom prst="rect">
            <a:avLst/>
          </a:prstGeom>
        </p:spPr>
        <p:txBody>
          <a:bodyPr/>
          <a:lstStyle/>
          <a:p>
            <a:pPr>
              <a:defRPr/>
            </a:pPr>
            <a:fld id="{41149254-0BCC-4CCB-964C-12CCBE207A61}" type="slidenum">
              <a:rPr lang="fr-CA" smtClean="0"/>
              <a:pPr>
                <a:defRPr/>
              </a:pPr>
              <a:t>‹N°›</a:t>
            </a:fld>
            <a:endParaRPr lang="fr-CA"/>
          </a:p>
        </p:txBody>
      </p:sp>
      <p:sp>
        <p:nvSpPr>
          <p:cNvPr id="20" name="Rectangle 19">
            <a:extLst>
              <a:ext uri="{FF2B5EF4-FFF2-40B4-BE49-F238E27FC236}">
                <a16:creationId xmlns:a16="http://schemas.microsoft.com/office/drawing/2014/main" id="{FE71B3BB-C47E-39C3-29EE-34C176C7E314}"/>
              </a:ext>
            </a:extLst>
          </p:cNvPr>
          <p:cNvSpPr/>
          <p:nvPr userDrawn="1"/>
        </p:nvSpPr>
        <p:spPr>
          <a:xfrm>
            <a:off x="0" y="6915917"/>
            <a:ext cx="13442950" cy="6842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Espace réservé de la date 3">
            <a:extLst>
              <a:ext uri="{FF2B5EF4-FFF2-40B4-BE49-F238E27FC236}">
                <a16:creationId xmlns:a16="http://schemas.microsoft.com/office/drawing/2014/main" id="{53C5C87B-753D-EAAE-8BCE-6B7EC3950FC5}"/>
              </a:ext>
            </a:extLst>
          </p:cNvPr>
          <p:cNvSpPr txBox="1">
            <a:spLocks/>
          </p:cNvSpPr>
          <p:nvPr userDrawn="1"/>
        </p:nvSpPr>
        <p:spPr>
          <a:xfrm>
            <a:off x="671819" y="7008815"/>
            <a:ext cx="3138445" cy="401637"/>
          </a:xfrm>
          <a:prstGeom prst="rect">
            <a:avLst/>
          </a:prstGeom>
          <a:solidFill>
            <a:schemeClr val="tx1"/>
          </a:solidFill>
          <a:ln w="25400" cap="flat" cmpd="sng" algn="ctr">
            <a:noFill/>
            <a:prstDash val="solid"/>
          </a:ln>
        </p:spPr>
        <p:style>
          <a:lnRef idx="2">
            <a:schemeClr val="dk1">
              <a:shade val="50000"/>
            </a:schemeClr>
          </a:lnRef>
          <a:fillRef idx="1">
            <a:schemeClr val="dk1"/>
          </a:fillRef>
          <a:effectRef idx="0">
            <a:schemeClr val="dk1"/>
          </a:effectRef>
          <a:fontRef idx="none"/>
        </p:style>
        <p:txBody>
          <a:bodyPr vert="horz" lIns="91440" tIns="45720" rIns="91440" bIns="45720" rtlCol="0" anchor="ctr"/>
          <a:lstStyle>
            <a:defPPr>
              <a:defRPr lang="fr-CA"/>
            </a:defPPr>
            <a:lvl1pPr algn="l" rtl="0" fontAlgn="base">
              <a:spcBef>
                <a:spcPct val="0"/>
              </a:spcBef>
              <a:spcAft>
                <a:spcPct val="0"/>
              </a:spcAft>
              <a:defRPr sz="2400" b="0" kern="1200">
                <a:ln>
                  <a:solidFill>
                    <a:schemeClr val="bg1"/>
                  </a:solidFill>
                </a:ln>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fr-CA"/>
              <a:t>ASSTSAS</a:t>
            </a:r>
          </a:p>
        </p:txBody>
      </p:sp>
      <p:sp>
        <p:nvSpPr>
          <p:cNvPr id="22" name="Espace réservé du pied de page 4">
            <a:extLst>
              <a:ext uri="{FF2B5EF4-FFF2-40B4-BE49-F238E27FC236}">
                <a16:creationId xmlns:a16="http://schemas.microsoft.com/office/drawing/2014/main" id="{8F8B52CC-D67A-3860-85FB-62EC648B28A6}"/>
              </a:ext>
            </a:extLst>
          </p:cNvPr>
          <p:cNvSpPr txBox="1">
            <a:spLocks/>
          </p:cNvSpPr>
          <p:nvPr userDrawn="1"/>
        </p:nvSpPr>
        <p:spPr>
          <a:xfrm>
            <a:off x="4594052" y="7008815"/>
            <a:ext cx="4254849" cy="401637"/>
          </a:xfrm>
          <a:prstGeom prst="rect">
            <a:avLst/>
          </a:prstGeom>
        </p:spPr>
        <p:txBody>
          <a:bodyPr vert="horz" lIns="91440" tIns="45720" rIns="91440" bIns="45720" rtlCol="0" anchor="ctr"/>
          <a:lstStyle>
            <a:defPPr>
              <a:defRPr lang="fr-CA"/>
            </a:defPPr>
            <a:lvl1pPr algn="ctr" rtl="0" fontAlgn="base">
              <a:spcBef>
                <a:spcPct val="0"/>
              </a:spcBef>
              <a:spcAft>
                <a:spcPct val="0"/>
              </a:spcAft>
              <a:defRPr sz="2000" kern="1200">
                <a:solidFill>
                  <a:schemeClr val="bg1"/>
                </a:solidFill>
                <a:latin typeface="+mj-lt"/>
                <a:ea typeface="+mn-ea"/>
                <a:cs typeface="Arial" charset="0"/>
              </a:defRPr>
            </a:lvl1pPr>
            <a:lvl2pPr marL="431800" indent="25400" algn="l" rtl="0" fontAlgn="base">
              <a:spcBef>
                <a:spcPct val="0"/>
              </a:spcBef>
              <a:spcAft>
                <a:spcPct val="0"/>
              </a:spcAft>
              <a:defRPr kern="1200">
                <a:solidFill>
                  <a:schemeClr val="tx1"/>
                </a:solidFill>
                <a:latin typeface="Arial" charset="0"/>
                <a:ea typeface="+mn-ea"/>
                <a:cs typeface="Arial" charset="0"/>
              </a:defRPr>
            </a:lvl2pPr>
            <a:lvl3pPr marL="863600" indent="50800" algn="l" rtl="0" fontAlgn="base">
              <a:spcBef>
                <a:spcPct val="0"/>
              </a:spcBef>
              <a:spcAft>
                <a:spcPct val="0"/>
              </a:spcAft>
              <a:defRPr kern="1200">
                <a:solidFill>
                  <a:schemeClr val="tx1"/>
                </a:solidFill>
                <a:latin typeface="Arial" charset="0"/>
                <a:ea typeface="+mn-ea"/>
                <a:cs typeface="Arial" charset="0"/>
              </a:defRPr>
            </a:lvl3pPr>
            <a:lvl4pPr marL="1295400" indent="76200" algn="l" rtl="0" fontAlgn="base">
              <a:spcBef>
                <a:spcPct val="0"/>
              </a:spcBef>
              <a:spcAft>
                <a:spcPct val="0"/>
              </a:spcAft>
              <a:defRPr kern="1200">
                <a:solidFill>
                  <a:schemeClr val="tx1"/>
                </a:solidFill>
                <a:latin typeface="Arial" charset="0"/>
                <a:ea typeface="+mn-ea"/>
                <a:cs typeface="Arial" charset="0"/>
              </a:defRPr>
            </a:lvl4pPr>
            <a:lvl5pPr marL="1727200" indent="1016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41149254-0BCC-4CCB-964C-12CCBE207A61}" type="slidenum">
              <a:rPr lang="fr-CA" smtClean="0"/>
              <a:pPr>
                <a:defRPr/>
              </a:pPr>
              <a:t>‹N°›</a:t>
            </a:fld>
            <a:endParaRPr lang="fr-CA"/>
          </a:p>
        </p:txBody>
      </p:sp>
      <p:pic>
        <p:nvPicPr>
          <p:cNvPr id="23" name="Image 22">
            <a:extLst>
              <a:ext uri="{FF2B5EF4-FFF2-40B4-BE49-F238E27FC236}">
                <a16:creationId xmlns:a16="http://schemas.microsoft.com/office/drawing/2014/main" id="{66D8196D-425F-8636-82B6-F073588748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7033" y="6913501"/>
            <a:ext cx="1153114" cy="611546"/>
          </a:xfrm>
          <a:prstGeom prst="rect">
            <a:avLst/>
          </a:prstGeom>
        </p:spPr>
      </p:pic>
    </p:spTree>
    <p:extLst>
      <p:ext uri="{BB962C8B-B14F-4D97-AF65-F5344CB8AC3E}">
        <p14:creationId xmlns:p14="http://schemas.microsoft.com/office/powerpoint/2010/main" val="33432015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876D5E5-BDB3-73F5-AF0B-F125BB3CAD78}"/>
              </a:ext>
            </a:extLst>
          </p:cNvPr>
          <p:cNvSpPr>
            <a:spLocks noGrp="1"/>
          </p:cNvSpPr>
          <p:nvPr>
            <p:ph type="title"/>
          </p:nvPr>
        </p:nvSpPr>
        <p:spPr>
          <a:xfrm>
            <a:off x="924203" y="402568"/>
            <a:ext cx="11594544" cy="1461495"/>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B8099D5-C511-75E2-C2DB-F8AADB94BD7B}"/>
              </a:ext>
            </a:extLst>
          </p:cNvPr>
          <p:cNvSpPr>
            <a:spLocks noGrp="1"/>
          </p:cNvSpPr>
          <p:nvPr>
            <p:ph type="body" idx="1"/>
          </p:nvPr>
        </p:nvSpPr>
        <p:spPr>
          <a:xfrm>
            <a:off x="924203" y="2012836"/>
            <a:ext cx="11594544" cy="4797552"/>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7AE9B418-B952-226D-A5C8-99820F700DAB}"/>
              </a:ext>
            </a:extLst>
          </p:cNvPr>
          <p:cNvSpPr>
            <a:spLocks noGrp="1"/>
          </p:cNvSpPr>
          <p:nvPr>
            <p:ph type="dt" sz="half" idx="2"/>
          </p:nvPr>
        </p:nvSpPr>
        <p:spPr>
          <a:xfrm>
            <a:off x="924203" y="7008171"/>
            <a:ext cx="3024664" cy="402567"/>
          </a:xfrm>
          <a:prstGeom prst="rect">
            <a:avLst/>
          </a:prstGeom>
        </p:spPr>
        <p:txBody>
          <a:bodyPr vert="horz" lIns="91440" tIns="45720" rIns="91440" bIns="45720" rtlCol="0" anchor="ctr"/>
          <a:lstStyle>
            <a:lvl1pPr algn="l">
              <a:defRPr sz="1323">
                <a:solidFill>
                  <a:schemeClr val="tx1">
                    <a:tint val="75000"/>
                  </a:schemeClr>
                </a:solidFill>
              </a:defRPr>
            </a:lvl1pPr>
          </a:lstStyle>
          <a:p>
            <a:fld id="{FD5FDF96-10ED-438C-A49D-D69ACE6B0470}" type="datetimeFigureOut">
              <a:rPr lang="fr-CA" smtClean="0"/>
              <a:t>2022-07-12</a:t>
            </a:fld>
            <a:endParaRPr lang="fr-CA"/>
          </a:p>
        </p:txBody>
      </p:sp>
      <p:sp>
        <p:nvSpPr>
          <p:cNvPr id="5" name="Espace réservé du pied de page 4">
            <a:extLst>
              <a:ext uri="{FF2B5EF4-FFF2-40B4-BE49-F238E27FC236}">
                <a16:creationId xmlns:a16="http://schemas.microsoft.com/office/drawing/2014/main" id="{E4DA219E-35CE-E5E4-2CE9-5284A0D70D36}"/>
              </a:ext>
            </a:extLst>
          </p:cNvPr>
          <p:cNvSpPr>
            <a:spLocks noGrp="1"/>
          </p:cNvSpPr>
          <p:nvPr>
            <p:ph type="ftr" sz="quarter" idx="3"/>
          </p:nvPr>
        </p:nvSpPr>
        <p:spPr>
          <a:xfrm>
            <a:off x="4452977" y="7008171"/>
            <a:ext cx="4536996"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847E62C9-2342-9458-7816-5E0A712D0F5F}"/>
              </a:ext>
            </a:extLst>
          </p:cNvPr>
          <p:cNvSpPr>
            <a:spLocks noGrp="1"/>
          </p:cNvSpPr>
          <p:nvPr>
            <p:ph type="sldNum" sz="quarter" idx="4"/>
          </p:nvPr>
        </p:nvSpPr>
        <p:spPr>
          <a:xfrm>
            <a:off x="9494083" y="7008171"/>
            <a:ext cx="3024664"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12BD8908-3212-4A24-923C-2FC62CC7A29D}" type="slidenum">
              <a:rPr lang="fr-CA" smtClean="0"/>
              <a:t>‹N°›</a:t>
            </a:fld>
            <a:endParaRPr lang="fr-CA"/>
          </a:p>
        </p:txBody>
      </p:sp>
    </p:spTree>
    <p:extLst>
      <p:ext uri="{BB962C8B-B14F-4D97-AF65-F5344CB8AC3E}">
        <p14:creationId xmlns:p14="http://schemas.microsoft.com/office/powerpoint/2010/main" val="1754991853"/>
      </p:ext>
    </p:extLst>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l" defTabSz="1008126" rtl="0" eaLnBrk="1" latinLnBrk="0" hangingPunct="1">
        <a:lnSpc>
          <a:spcPct val="90000"/>
        </a:lnSpc>
        <a:spcBef>
          <a:spcPct val="0"/>
        </a:spcBef>
        <a:buNone/>
        <a:defRPr sz="4851" kern="1200">
          <a:solidFill>
            <a:schemeClr val="tx1"/>
          </a:solidFill>
          <a:latin typeface="+mj-lt"/>
          <a:ea typeface="+mj-ea"/>
          <a:cs typeface="+mj-cs"/>
        </a:defRPr>
      </a:lvl1pPr>
    </p:titleStyle>
    <p:bodyStyle>
      <a:lvl1pPr marL="252032" indent="-252032" algn="l" defTabSz="1008126" rtl="0" eaLnBrk="1" latinLnBrk="0" hangingPunct="1">
        <a:lnSpc>
          <a:spcPct val="90000"/>
        </a:lnSpc>
        <a:spcBef>
          <a:spcPts val="1103"/>
        </a:spcBef>
        <a:buFont typeface="Arial" panose="020B0604020202020204" pitchFamily="34" charset="0"/>
        <a:buChar char="•"/>
        <a:defRPr sz="3087" kern="1200">
          <a:solidFill>
            <a:schemeClr val="tx1"/>
          </a:solidFill>
          <a:latin typeface="+mn-lt"/>
          <a:ea typeface="+mn-ea"/>
          <a:cs typeface="+mn-cs"/>
        </a:defRPr>
      </a:lvl1pPr>
      <a:lvl2pPr marL="756095" indent="-252032" algn="l" defTabSz="1008126"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58" indent="-252032" algn="l" defTabSz="1008126"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221"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284"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2347"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6410"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0473"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4536"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fr-FR"/>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671819" y="236540"/>
            <a:ext cx="12099314" cy="1260475"/>
          </a:xfrm>
          <a:prstGeom prst="rect">
            <a:avLst/>
          </a:prstGeom>
          <a:solidFill>
            <a:schemeClr val="accent1"/>
          </a:solidFill>
          <a:ln w="15875">
            <a:solidFill>
              <a:schemeClr val="accent5">
                <a:lumMod val="60000"/>
                <a:lumOff val="40000"/>
              </a:schemeClr>
            </a:solidFill>
            <a:miter lim="800000"/>
            <a:headEnd/>
            <a:tailEnd/>
          </a:ln>
        </p:spPr>
        <p:txBody>
          <a:bodyPr vert="horz" wrap="square" lIns="91440" tIns="45720" rIns="91440" bIns="45720" numCol="1" anchor="ctr" anchorCtr="0" compatLnSpc="1">
            <a:prstTxWarp prst="textNoShape">
              <a:avLst/>
            </a:prstTxWarp>
          </a:bodyPr>
          <a:lstStyle/>
          <a:p>
            <a:pPr lvl="0"/>
            <a:r>
              <a:rPr lang="fr-FR" altLang="fr-FR" dirty="0"/>
              <a:t>Cliquez pour modifier le style du titre</a:t>
            </a:r>
            <a:endParaRPr lang="fr-CA" altLang="fr-FR" dirty="0"/>
          </a:p>
        </p:txBody>
      </p:sp>
      <p:sp>
        <p:nvSpPr>
          <p:cNvPr id="2051" name="Espace réservé du texte 2"/>
          <p:cNvSpPr>
            <a:spLocks noGrp="1"/>
          </p:cNvSpPr>
          <p:nvPr>
            <p:ph type="body" idx="1"/>
          </p:nvPr>
        </p:nvSpPr>
        <p:spPr bwMode="auto">
          <a:xfrm>
            <a:off x="671819" y="1763713"/>
            <a:ext cx="12099314"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Blablabla</a:t>
            </a:r>
            <a:br>
              <a:rPr lang="fr-FR" altLang="fr-FR"/>
            </a:br>
            <a:endParaRPr lang="fr-FR" altLang="fr-FR"/>
          </a:p>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fr-CA" altLang="fr-FR"/>
          </a:p>
        </p:txBody>
      </p:sp>
    </p:spTree>
    <p:extLst>
      <p:ext uri="{BB962C8B-B14F-4D97-AF65-F5344CB8AC3E}">
        <p14:creationId xmlns:p14="http://schemas.microsoft.com/office/powerpoint/2010/main" val="214263503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ftr="0" dt="0"/>
  <p:txStyles>
    <p:titleStyle>
      <a:lvl1pPr algn="ctr" rtl="0" eaLnBrk="1" fontAlgn="base" hangingPunct="1">
        <a:spcBef>
          <a:spcPct val="0"/>
        </a:spcBef>
        <a:spcAft>
          <a:spcPct val="0"/>
        </a:spcAft>
        <a:defRPr sz="4800" kern="1200" cap="all" baseline="0">
          <a:solidFill>
            <a:schemeClr val="bg1"/>
          </a:solidFill>
          <a:latin typeface="+mj-lt"/>
          <a:ea typeface="+mj-ea"/>
          <a:cs typeface="+mj-cs"/>
        </a:defRPr>
      </a:lvl1pPr>
      <a:lvl2pPr algn="ctr" rtl="0" eaLnBrk="1" fontAlgn="base" hangingPunct="1">
        <a:spcBef>
          <a:spcPct val="0"/>
        </a:spcBef>
        <a:spcAft>
          <a:spcPct val="0"/>
        </a:spcAft>
        <a:defRPr sz="5867">
          <a:solidFill>
            <a:schemeClr val="tx1"/>
          </a:solidFill>
          <a:latin typeface="Calibri" pitchFamily="34" charset="0"/>
        </a:defRPr>
      </a:lvl2pPr>
      <a:lvl3pPr algn="ctr" rtl="0" eaLnBrk="1" fontAlgn="base" hangingPunct="1">
        <a:spcBef>
          <a:spcPct val="0"/>
        </a:spcBef>
        <a:spcAft>
          <a:spcPct val="0"/>
        </a:spcAft>
        <a:defRPr sz="5867">
          <a:solidFill>
            <a:schemeClr val="tx1"/>
          </a:solidFill>
          <a:latin typeface="Calibri" pitchFamily="34" charset="0"/>
        </a:defRPr>
      </a:lvl3pPr>
      <a:lvl4pPr algn="ctr" rtl="0" eaLnBrk="1" fontAlgn="base" hangingPunct="1">
        <a:spcBef>
          <a:spcPct val="0"/>
        </a:spcBef>
        <a:spcAft>
          <a:spcPct val="0"/>
        </a:spcAft>
        <a:defRPr sz="5867">
          <a:solidFill>
            <a:schemeClr val="tx1"/>
          </a:solidFill>
          <a:latin typeface="Calibri" pitchFamily="34" charset="0"/>
        </a:defRPr>
      </a:lvl4pPr>
      <a:lvl5pPr algn="ctr" rtl="0" eaLnBrk="1" fontAlgn="base" hangingPunct="1">
        <a:spcBef>
          <a:spcPct val="0"/>
        </a:spcBef>
        <a:spcAft>
          <a:spcPct val="0"/>
        </a:spcAft>
        <a:defRPr sz="5867">
          <a:solidFill>
            <a:schemeClr val="tx1"/>
          </a:solidFill>
          <a:latin typeface="Calibri" pitchFamily="34" charset="0"/>
        </a:defRPr>
      </a:lvl5pPr>
      <a:lvl6pPr marL="609585" algn="ctr" rtl="0" eaLnBrk="1" fontAlgn="base" hangingPunct="1">
        <a:spcBef>
          <a:spcPct val="0"/>
        </a:spcBef>
        <a:spcAft>
          <a:spcPct val="0"/>
        </a:spcAft>
        <a:defRPr sz="5867">
          <a:solidFill>
            <a:schemeClr val="tx1"/>
          </a:solidFill>
          <a:latin typeface="Calibri" pitchFamily="34" charset="0"/>
        </a:defRPr>
      </a:lvl6pPr>
      <a:lvl7pPr marL="1219170" algn="ctr" rtl="0" eaLnBrk="1" fontAlgn="base" hangingPunct="1">
        <a:spcBef>
          <a:spcPct val="0"/>
        </a:spcBef>
        <a:spcAft>
          <a:spcPct val="0"/>
        </a:spcAft>
        <a:defRPr sz="5867">
          <a:solidFill>
            <a:schemeClr val="tx1"/>
          </a:solidFill>
          <a:latin typeface="Calibri" pitchFamily="34" charset="0"/>
        </a:defRPr>
      </a:lvl7pPr>
      <a:lvl8pPr marL="1828754" algn="ctr" rtl="0" eaLnBrk="1" fontAlgn="base" hangingPunct="1">
        <a:spcBef>
          <a:spcPct val="0"/>
        </a:spcBef>
        <a:spcAft>
          <a:spcPct val="0"/>
        </a:spcAft>
        <a:defRPr sz="5867">
          <a:solidFill>
            <a:schemeClr val="tx1"/>
          </a:solidFill>
          <a:latin typeface="Calibri" pitchFamily="34" charset="0"/>
        </a:defRPr>
      </a:lvl8pPr>
      <a:lvl9pPr marL="2438339" algn="ctr" rtl="0" eaLnBrk="1" fontAlgn="base" hangingPunct="1">
        <a:spcBef>
          <a:spcPct val="0"/>
        </a:spcBef>
        <a:spcAft>
          <a:spcPct val="0"/>
        </a:spcAft>
        <a:defRPr sz="5867">
          <a:solidFill>
            <a:schemeClr val="tx1"/>
          </a:solidFill>
          <a:latin typeface="Calibri" pitchFamily="34" charset="0"/>
        </a:defRPr>
      </a:lvl9pPr>
    </p:titleStyle>
    <p:bodyStyle>
      <a:lvl1pPr marL="571500" indent="-571500" algn="l" rtl="0" eaLnBrk="1" fontAlgn="base" hangingPunct="1">
        <a:spcBef>
          <a:spcPct val="20000"/>
        </a:spcBef>
        <a:spcAft>
          <a:spcPct val="0"/>
        </a:spcAft>
        <a:buClr>
          <a:schemeClr val="accent2"/>
        </a:buClr>
        <a:buFont typeface="Wingdings" panose="05000000000000000000" pitchFamily="2" charset="2"/>
        <a:buChar char="§"/>
        <a:defRPr sz="3733" b="0" kern="1200">
          <a:solidFill>
            <a:schemeClr val="tx1"/>
          </a:solidFill>
          <a:latin typeface="+mn-lt"/>
          <a:ea typeface="+mn-ea"/>
          <a:cs typeface="+mn-cs"/>
        </a:defRPr>
      </a:lvl1pPr>
      <a:lvl2pPr marL="1066784" indent="-457200" algn="l" rtl="0" eaLnBrk="1" fontAlgn="base" hangingPunct="1">
        <a:spcBef>
          <a:spcPct val="20000"/>
        </a:spcBef>
        <a:spcAft>
          <a:spcPct val="0"/>
        </a:spcAft>
        <a:buClr>
          <a:schemeClr val="accent2"/>
        </a:buClr>
        <a:buFont typeface="Wingdings" panose="05000000000000000000" pitchFamily="2" charset="2"/>
        <a:buChar char="§"/>
        <a:defRPr sz="3200" kern="1200">
          <a:solidFill>
            <a:schemeClr val="tx1"/>
          </a:solidFill>
          <a:latin typeface="+mn-lt"/>
          <a:ea typeface="+mn-ea"/>
          <a:cs typeface="+mn-cs"/>
        </a:defRPr>
      </a:lvl2pPr>
      <a:lvl3pPr marL="1676370" indent="-457200" algn="l" rtl="0" eaLnBrk="1" fontAlgn="base" hangingPunct="1">
        <a:spcBef>
          <a:spcPct val="20000"/>
        </a:spcBef>
        <a:spcAft>
          <a:spcPct val="0"/>
        </a:spcAft>
        <a:buClr>
          <a:schemeClr val="accent2"/>
        </a:buClr>
        <a:buFont typeface="Wingdings" panose="05000000000000000000" pitchFamily="2" charset="2"/>
        <a:buChar char="§"/>
        <a:defRPr sz="2667" kern="1200">
          <a:solidFill>
            <a:schemeClr val="tx1"/>
          </a:solidFill>
          <a:latin typeface="+mn-lt"/>
          <a:ea typeface="+mn-ea"/>
          <a:cs typeface="+mn-cs"/>
        </a:defRPr>
      </a:lvl3pPr>
      <a:lvl4pPr marL="2285955" indent="-457200" algn="l" rtl="0" eaLnBrk="1" fontAlgn="base" hangingPunct="1">
        <a:spcBef>
          <a:spcPct val="20000"/>
        </a:spcBef>
        <a:spcAft>
          <a:spcPct val="0"/>
        </a:spcAft>
        <a:buClr>
          <a:schemeClr val="accent2"/>
        </a:buClr>
        <a:buFont typeface="Wingdings" panose="05000000000000000000" pitchFamily="2" charset="2"/>
        <a:buChar char="§"/>
        <a:defRPr sz="2667" kern="1200">
          <a:solidFill>
            <a:schemeClr val="tx1"/>
          </a:solidFill>
          <a:latin typeface="+mn-lt"/>
          <a:ea typeface="+mn-ea"/>
          <a:cs typeface="+mn-cs"/>
        </a:defRPr>
      </a:lvl4pPr>
      <a:lvl5pPr marL="2895539" indent="-457200" algn="l" rtl="0" eaLnBrk="1" fontAlgn="base" hangingPunct="1">
        <a:spcBef>
          <a:spcPct val="20000"/>
        </a:spcBef>
        <a:spcAft>
          <a:spcPct val="0"/>
        </a:spcAft>
        <a:buClr>
          <a:schemeClr val="accent2"/>
        </a:buClr>
        <a:buFont typeface="Wingdings" panose="05000000000000000000" pitchFamily="2" charset="2"/>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146.png"/><Relationship Id="rId5" Type="http://schemas.openxmlformats.org/officeDocument/2006/relationships/notesSlide" Target="../notesSlides/notesSlide103.xml"/><Relationship Id="rId4"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image" Target="../media/image148.png"/><Relationship Id="rId3" Type="http://schemas.openxmlformats.org/officeDocument/2006/relationships/tags" Target="../tags/tag175.xml"/><Relationship Id="rId7" Type="http://schemas.openxmlformats.org/officeDocument/2006/relationships/tags" Target="../tags/tag179.xml"/><Relationship Id="rId12" Type="http://schemas.openxmlformats.org/officeDocument/2006/relationships/image" Target="../media/image147.png"/><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notesSlide" Target="../notesSlides/notesSlide104.xml"/><Relationship Id="rId5" Type="http://schemas.openxmlformats.org/officeDocument/2006/relationships/tags" Target="../tags/tag177.xml"/><Relationship Id="rId15" Type="http://schemas.openxmlformats.org/officeDocument/2006/relationships/image" Target="../media/image150.png"/><Relationship Id="rId10" Type="http://schemas.openxmlformats.org/officeDocument/2006/relationships/slideLayout" Target="../slideLayouts/slideLayout6.xml"/><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image" Target="../media/image149.png"/></Relationships>
</file>

<file path=ppt/slides/_rels/slide10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tags" Target="../tags/tag184.xml"/><Relationship Id="rId7" Type="http://schemas.openxmlformats.org/officeDocument/2006/relationships/notesSlide" Target="../notesSlides/notesSlide106.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slideLayout" Target="../slideLayouts/slideLayout4.xml"/><Relationship Id="rId5" Type="http://schemas.openxmlformats.org/officeDocument/2006/relationships/tags" Target="../tags/tag186.xml"/><Relationship Id="rId4" Type="http://schemas.openxmlformats.org/officeDocument/2006/relationships/tags" Target="../tags/tag185.xml"/><Relationship Id="rId9" Type="http://schemas.openxmlformats.org/officeDocument/2006/relationships/image" Target="../media/image153.png"/></Relationships>
</file>

<file path=ppt/slides/_rels/slide107.xml.rels><?xml version="1.0" encoding="UTF-8" standalone="yes"?>
<Relationships xmlns="http://schemas.openxmlformats.org/package/2006/relationships"><Relationship Id="rId3" Type="http://schemas.openxmlformats.org/officeDocument/2006/relationships/tags" Target="../tags/tag189.xml"/><Relationship Id="rId7" Type="http://schemas.openxmlformats.org/officeDocument/2006/relationships/image" Target="../media/image155.png"/><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image" Target="../media/image154.png"/><Relationship Id="rId5" Type="http://schemas.openxmlformats.org/officeDocument/2006/relationships/notesSlide" Target="../notesSlides/notesSlide107.xml"/><Relationship Id="rId4"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192.xml"/><Relationship Id="rId7" Type="http://schemas.openxmlformats.org/officeDocument/2006/relationships/tags" Target="../tags/tag196.xml"/><Relationship Id="rId12" Type="http://schemas.openxmlformats.org/officeDocument/2006/relationships/image" Target="../media/image159.png"/><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11" Type="http://schemas.openxmlformats.org/officeDocument/2006/relationships/image" Target="../media/image158.png"/><Relationship Id="rId5" Type="http://schemas.openxmlformats.org/officeDocument/2006/relationships/tags" Target="../tags/tag194.xml"/><Relationship Id="rId10" Type="http://schemas.openxmlformats.org/officeDocument/2006/relationships/image" Target="../media/image157.png"/><Relationship Id="rId4" Type="http://schemas.openxmlformats.org/officeDocument/2006/relationships/tags" Target="../tags/tag193.xml"/><Relationship Id="rId9"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199.xml"/><Relationship Id="rId7" Type="http://schemas.openxmlformats.org/officeDocument/2006/relationships/tags" Target="../tags/tag203.xml"/><Relationship Id="rId12" Type="http://schemas.openxmlformats.org/officeDocument/2006/relationships/image" Target="../media/image163.png"/><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image" Target="../media/image162.png"/><Relationship Id="rId5" Type="http://schemas.openxmlformats.org/officeDocument/2006/relationships/tags" Target="../tags/tag201.xml"/><Relationship Id="rId10" Type="http://schemas.openxmlformats.org/officeDocument/2006/relationships/image" Target="../media/image161.png"/><Relationship Id="rId4" Type="http://schemas.openxmlformats.org/officeDocument/2006/relationships/tags" Target="../tags/tag200.xml"/><Relationship Id="rId9"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3" Type="http://schemas.openxmlformats.org/officeDocument/2006/relationships/tags" Target="../tags/tag206.xml"/><Relationship Id="rId7" Type="http://schemas.openxmlformats.org/officeDocument/2006/relationships/image" Target="../media/image165.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164.png"/><Relationship Id="rId5" Type="http://schemas.openxmlformats.org/officeDocument/2006/relationships/notesSlide" Target="../notesSlides/notesSlide112.xml"/><Relationship Id="rId4"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image" Target="../media/image171.png"/><Relationship Id="rId3" Type="http://schemas.openxmlformats.org/officeDocument/2006/relationships/tags" Target="../tags/tag209.xml"/><Relationship Id="rId7" Type="http://schemas.openxmlformats.org/officeDocument/2006/relationships/tags" Target="../tags/tag213.xml"/><Relationship Id="rId12" Type="http://schemas.openxmlformats.org/officeDocument/2006/relationships/image" Target="../media/image170.png"/><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notesSlide" Target="../notesSlides/notesSlide117.xml"/><Relationship Id="rId5" Type="http://schemas.openxmlformats.org/officeDocument/2006/relationships/tags" Target="../tags/tag211.xml"/><Relationship Id="rId15" Type="http://schemas.openxmlformats.org/officeDocument/2006/relationships/image" Target="../media/image173.png"/><Relationship Id="rId10" Type="http://schemas.openxmlformats.org/officeDocument/2006/relationships/slideLayout" Target="../slideLayouts/slideLayout7.xml"/><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image" Target="../media/image172.png"/></Relationships>
</file>

<file path=ppt/slides/_rels/slide11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tags" Target="../tags/tag218.xml"/><Relationship Id="rId7" Type="http://schemas.openxmlformats.org/officeDocument/2006/relationships/image" Target="../media/image175.png"/><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notesSlide" Target="../notesSlides/notesSlide119.xml"/><Relationship Id="rId5" Type="http://schemas.openxmlformats.org/officeDocument/2006/relationships/slideLayout" Target="../slideLayouts/slideLayout7.xml"/><Relationship Id="rId4" Type="http://schemas.openxmlformats.org/officeDocument/2006/relationships/tags" Target="../tags/tag219.xml"/><Relationship Id="rId9" Type="http://schemas.openxmlformats.org/officeDocument/2006/relationships/image" Target="../media/image177.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tags" Target="../tags/tag222.xml"/><Relationship Id="rId7" Type="http://schemas.openxmlformats.org/officeDocument/2006/relationships/notesSlide" Target="../notesSlides/notesSlide120.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slideLayout" Target="../slideLayouts/slideLayout7.xml"/><Relationship Id="rId5" Type="http://schemas.openxmlformats.org/officeDocument/2006/relationships/tags" Target="../tags/tag224.xml"/><Relationship Id="rId4" Type="http://schemas.openxmlformats.org/officeDocument/2006/relationships/tags" Target="../tags/tag223.xml"/><Relationship Id="rId9" Type="http://schemas.openxmlformats.org/officeDocument/2006/relationships/image" Target="../media/image179.png"/></Relationships>
</file>

<file path=ppt/slides/_rels/slide121.xml.rels><?xml version="1.0" encoding="UTF-8" standalone="yes"?>
<Relationships xmlns="http://schemas.openxmlformats.org/package/2006/relationships"><Relationship Id="rId8" Type="http://schemas.openxmlformats.org/officeDocument/2006/relationships/notesSlide" Target="../notesSlides/notesSlide121.xml"/><Relationship Id="rId3" Type="http://schemas.openxmlformats.org/officeDocument/2006/relationships/tags" Target="../tags/tag227.xml"/><Relationship Id="rId7" Type="http://schemas.openxmlformats.org/officeDocument/2006/relationships/slideLayout" Target="../slideLayouts/slideLayout7.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tags" Target="../tags/tag230.xml"/><Relationship Id="rId5" Type="http://schemas.openxmlformats.org/officeDocument/2006/relationships/tags" Target="../tags/tag229.xml"/><Relationship Id="rId10" Type="http://schemas.openxmlformats.org/officeDocument/2006/relationships/image" Target="../media/image181.png"/><Relationship Id="rId4" Type="http://schemas.openxmlformats.org/officeDocument/2006/relationships/tags" Target="../tags/tag228.xml"/><Relationship Id="rId9" Type="http://schemas.openxmlformats.org/officeDocument/2006/relationships/image" Target="../media/image180.png"/></Relationships>
</file>

<file path=ppt/slides/_rels/slide12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82.png"/><Relationship Id="rId2" Type="http://schemas.microsoft.com/office/2007/relationships/media" Target="../media/media1.mp4"/><Relationship Id="rId1" Type="http://schemas.openxmlformats.org/officeDocument/2006/relationships/tags" Target="../tags/tag231.xml"/><Relationship Id="rId6" Type="http://schemas.openxmlformats.org/officeDocument/2006/relationships/notesSlide" Target="../notesSlides/notesSlide122.xml"/><Relationship Id="rId5" Type="http://schemas.openxmlformats.org/officeDocument/2006/relationships/slideLayout" Target="../slideLayouts/slideLayout4.xml"/><Relationship Id="rId4" Type="http://schemas.openxmlformats.org/officeDocument/2006/relationships/tags" Target="../tags/tag232.xml"/></Relationships>
</file>

<file path=ppt/slides/_rels/slide12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3" Type="http://schemas.openxmlformats.org/officeDocument/2006/relationships/tags" Target="../tags/tag245.xml"/><Relationship Id="rId18" Type="http://schemas.openxmlformats.org/officeDocument/2006/relationships/tags" Target="../tags/tag250.xml"/><Relationship Id="rId26" Type="http://schemas.openxmlformats.org/officeDocument/2006/relationships/image" Target="../media/image190.png"/><Relationship Id="rId3" Type="http://schemas.openxmlformats.org/officeDocument/2006/relationships/tags" Target="../tags/tag235.xml"/><Relationship Id="rId21" Type="http://schemas.openxmlformats.org/officeDocument/2006/relationships/notesSlide" Target="../notesSlides/notesSlide126.xml"/><Relationship Id="rId7" Type="http://schemas.openxmlformats.org/officeDocument/2006/relationships/tags" Target="../tags/tag239.xml"/><Relationship Id="rId12" Type="http://schemas.openxmlformats.org/officeDocument/2006/relationships/tags" Target="../tags/tag244.xml"/><Relationship Id="rId17" Type="http://schemas.openxmlformats.org/officeDocument/2006/relationships/tags" Target="../tags/tag249.xml"/><Relationship Id="rId25" Type="http://schemas.openxmlformats.org/officeDocument/2006/relationships/image" Target="../media/image189.png"/><Relationship Id="rId33" Type="http://schemas.openxmlformats.org/officeDocument/2006/relationships/image" Target="../media/image197.png"/><Relationship Id="rId2" Type="http://schemas.openxmlformats.org/officeDocument/2006/relationships/tags" Target="../tags/tag234.xml"/><Relationship Id="rId16" Type="http://schemas.openxmlformats.org/officeDocument/2006/relationships/tags" Target="../tags/tag248.xml"/><Relationship Id="rId20" Type="http://schemas.openxmlformats.org/officeDocument/2006/relationships/slideLayout" Target="../slideLayouts/slideLayout4.xml"/><Relationship Id="rId29" Type="http://schemas.openxmlformats.org/officeDocument/2006/relationships/image" Target="../media/image193.png"/><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tags" Target="../tags/tag243.xml"/><Relationship Id="rId24" Type="http://schemas.openxmlformats.org/officeDocument/2006/relationships/image" Target="../media/image188.png"/><Relationship Id="rId32" Type="http://schemas.openxmlformats.org/officeDocument/2006/relationships/image" Target="../media/image196.png"/><Relationship Id="rId5" Type="http://schemas.openxmlformats.org/officeDocument/2006/relationships/tags" Target="../tags/tag237.xml"/><Relationship Id="rId15" Type="http://schemas.openxmlformats.org/officeDocument/2006/relationships/tags" Target="../tags/tag247.xml"/><Relationship Id="rId23" Type="http://schemas.openxmlformats.org/officeDocument/2006/relationships/image" Target="../media/image187.png"/><Relationship Id="rId28" Type="http://schemas.openxmlformats.org/officeDocument/2006/relationships/image" Target="../media/image192.png"/><Relationship Id="rId10" Type="http://schemas.openxmlformats.org/officeDocument/2006/relationships/tags" Target="../tags/tag242.xml"/><Relationship Id="rId19" Type="http://schemas.openxmlformats.org/officeDocument/2006/relationships/tags" Target="../tags/tag251.xml"/><Relationship Id="rId31" Type="http://schemas.openxmlformats.org/officeDocument/2006/relationships/image" Target="../media/image195.png"/><Relationship Id="rId4" Type="http://schemas.openxmlformats.org/officeDocument/2006/relationships/tags" Target="../tags/tag236.xml"/><Relationship Id="rId9" Type="http://schemas.openxmlformats.org/officeDocument/2006/relationships/tags" Target="../tags/tag241.xml"/><Relationship Id="rId14" Type="http://schemas.openxmlformats.org/officeDocument/2006/relationships/tags" Target="../tags/tag246.xml"/><Relationship Id="rId22" Type="http://schemas.openxmlformats.org/officeDocument/2006/relationships/image" Target="../media/image186.png"/><Relationship Id="rId27" Type="http://schemas.openxmlformats.org/officeDocument/2006/relationships/image" Target="../media/image191.png"/><Relationship Id="rId30" Type="http://schemas.openxmlformats.org/officeDocument/2006/relationships/image" Target="../media/image194.png"/><Relationship Id="rId8" Type="http://schemas.openxmlformats.org/officeDocument/2006/relationships/tags" Target="../tags/tag240.xml"/></Relationships>
</file>

<file path=ppt/slides/_rels/slide12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8" Type="http://schemas.openxmlformats.org/officeDocument/2006/relationships/tags" Target="../tags/tag259.xml"/><Relationship Id="rId13" Type="http://schemas.openxmlformats.org/officeDocument/2006/relationships/image" Target="../media/image201.png"/><Relationship Id="rId3" Type="http://schemas.openxmlformats.org/officeDocument/2006/relationships/tags" Target="../tags/tag254.xml"/><Relationship Id="rId7" Type="http://schemas.openxmlformats.org/officeDocument/2006/relationships/tags" Target="../tags/tag258.xml"/><Relationship Id="rId12" Type="http://schemas.openxmlformats.org/officeDocument/2006/relationships/notesSlide" Target="../notesSlides/notesSlide130.xml"/><Relationship Id="rId2" Type="http://schemas.openxmlformats.org/officeDocument/2006/relationships/tags" Target="../tags/tag253.xml"/><Relationship Id="rId16" Type="http://schemas.openxmlformats.org/officeDocument/2006/relationships/image" Target="../media/image204.png"/><Relationship Id="rId1" Type="http://schemas.openxmlformats.org/officeDocument/2006/relationships/tags" Target="../tags/tag252.xml"/><Relationship Id="rId6" Type="http://schemas.openxmlformats.org/officeDocument/2006/relationships/tags" Target="../tags/tag257.xml"/><Relationship Id="rId11" Type="http://schemas.openxmlformats.org/officeDocument/2006/relationships/slideLayout" Target="../slideLayouts/slideLayout7.xml"/><Relationship Id="rId5" Type="http://schemas.openxmlformats.org/officeDocument/2006/relationships/tags" Target="../tags/tag256.xml"/><Relationship Id="rId15" Type="http://schemas.openxmlformats.org/officeDocument/2006/relationships/image" Target="../media/image203.png"/><Relationship Id="rId10" Type="http://schemas.openxmlformats.org/officeDocument/2006/relationships/tags" Target="../tags/tag261.xml"/><Relationship Id="rId4" Type="http://schemas.openxmlformats.org/officeDocument/2006/relationships/tags" Target="../tags/tag255.xml"/><Relationship Id="rId9" Type="http://schemas.openxmlformats.org/officeDocument/2006/relationships/tags" Target="../tags/tag260.xml"/><Relationship Id="rId14" Type="http://schemas.openxmlformats.org/officeDocument/2006/relationships/image" Target="../media/image202.png"/></Relationships>
</file>

<file path=ppt/slides/_rels/slide131.xml.rels><?xml version="1.0" encoding="UTF-8" standalone="yes"?>
<Relationships xmlns="http://schemas.openxmlformats.org/package/2006/relationships"><Relationship Id="rId8" Type="http://schemas.openxmlformats.org/officeDocument/2006/relationships/tags" Target="../tags/tag269.xml"/><Relationship Id="rId13" Type="http://schemas.openxmlformats.org/officeDocument/2006/relationships/image" Target="../media/image205.png"/><Relationship Id="rId3" Type="http://schemas.openxmlformats.org/officeDocument/2006/relationships/tags" Target="../tags/tag264.xml"/><Relationship Id="rId7" Type="http://schemas.openxmlformats.org/officeDocument/2006/relationships/tags" Target="../tags/tag268.xml"/><Relationship Id="rId12" Type="http://schemas.openxmlformats.org/officeDocument/2006/relationships/notesSlide" Target="../notesSlides/notesSlide131.xml"/><Relationship Id="rId2" Type="http://schemas.openxmlformats.org/officeDocument/2006/relationships/tags" Target="../tags/tag263.xml"/><Relationship Id="rId16" Type="http://schemas.openxmlformats.org/officeDocument/2006/relationships/image" Target="../media/image208.png"/><Relationship Id="rId1" Type="http://schemas.openxmlformats.org/officeDocument/2006/relationships/tags" Target="../tags/tag262.xml"/><Relationship Id="rId6" Type="http://schemas.openxmlformats.org/officeDocument/2006/relationships/tags" Target="../tags/tag267.xml"/><Relationship Id="rId11" Type="http://schemas.openxmlformats.org/officeDocument/2006/relationships/slideLayout" Target="../slideLayouts/slideLayout7.xml"/><Relationship Id="rId5" Type="http://schemas.openxmlformats.org/officeDocument/2006/relationships/tags" Target="../tags/tag266.xml"/><Relationship Id="rId15" Type="http://schemas.openxmlformats.org/officeDocument/2006/relationships/image" Target="../media/image207.png"/><Relationship Id="rId10" Type="http://schemas.openxmlformats.org/officeDocument/2006/relationships/tags" Target="../tags/tag271.xml"/><Relationship Id="rId4" Type="http://schemas.openxmlformats.org/officeDocument/2006/relationships/tags" Target="../tags/tag265.xml"/><Relationship Id="rId9" Type="http://schemas.openxmlformats.org/officeDocument/2006/relationships/tags" Target="../tags/tag270.xml"/><Relationship Id="rId14" Type="http://schemas.openxmlformats.org/officeDocument/2006/relationships/image" Target="../media/image206.png"/></Relationships>
</file>

<file path=ppt/slides/_rels/slide132.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tags" Target="../tags/tag274.xml"/><Relationship Id="rId7" Type="http://schemas.openxmlformats.org/officeDocument/2006/relationships/image" Target="../media/image209.png"/><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notesSlide" Target="../notesSlides/notesSlide132.xml"/><Relationship Id="rId5" Type="http://schemas.openxmlformats.org/officeDocument/2006/relationships/slideLayout" Target="../slideLayouts/slideLayout4.xml"/><Relationship Id="rId4" Type="http://schemas.openxmlformats.org/officeDocument/2006/relationships/tags" Target="../tags/tag275.xml"/><Relationship Id="rId9" Type="http://schemas.openxmlformats.org/officeDocument/2006/relationships/image" Target="../media/image211.png"/></Relationships>
</file>

<file path=ppt/slides/_rels/slide133.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tags" Target="../tags/tag278.xml"/><Relationship Id="rId7" Type="http://schemas.openxmlformats.org/officeDocument/2006/relationships/notesSlide" Target="../notesSlides/notesSlide136.xml"/><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slideLayout" Target="../slideLayouts/slideLayout4.xml"/><Relationship Id="rId5" Type="http://schemas.openxmlformats.org/officeDocument/2006/relationships/tags" Target="../tags/tag280.xml"/><Relationship Id="rId10" Type="http://schemas.openxmlformats.org/officeDocument/2006/relationships/image" Target="../media/image218.png"/><Relationship Id="rId4" Type="http://schemas.openxmlformats.org/officeDocument/2006/relationships/tags" Target="../tags/tag279.xml"/><Relationship Id="rId9" Type="http://schemas.openxmlformats.org/officeDocument/2006/relationships/image" Target="../media/image217.png"/></Relationships>
</file>

<file path=ppt/slides/_rels/slide138.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tags" Target="../tags/tag283.xml"/><Relationship Id="rId7" Type="http://schemas.openxmlformats.org/officeDocument/2006/relationships/notesSlide" Target="../notesSlides/notesSlide137.xml"/><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slideLayout" Target="../slideLayouts/slideLayout4.xml"/><Relationship Id="rId5" Type="http://schemas.openxmlformats.org/officeDocument/2006/relationships/tags" Target="../tags/tag285.xml"/><Relationship Id="rId10" Type="http://schemas.openxmlformats.org/officeDocument/2006/relationships/image" Target="../media/image221.png"/><Relationship Id="rId4" Type="http://schemas.openxmlformats.org/officeDocument/2006/relationships/tags" Target="../tags/tag284.xml"/><Relationship Id="rId9" Type="http://schemas.openxmlformats.org/officeDocument/2006/relationships/image" Target="../media/image220.pn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87.xml"/><Relationship Id="rId1" Type="http://schemas.openxmlformats.org/officeDocument/2006/relationships/tags" Target="../tags/tag286.xml"/><Relationship Id="rId4" Type="http://schemas.openxmlformats.org/officeDocument/2006/relationships/notesSlide" Target="../notesSlides/notesSlide13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image" Target="../media/image222.png"/><Relationship Id="rId5" Type="http://schemas.openxmlformats.org/officeDocument/2006/relationships/notesSlide" Target="../notesSlides/notesSlide139.xml"/><Relationship Id="rId4"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92.xml"/><Relationship Id="rId1" Type="http://schemas.openxmlformats.org/officeDocument/2006/relationships/tags" Target="../tags/tag291.xml"/><Relationship Id="rId4" Type="http://schemas.openxmlformats.org/officeDocument/2006/relationships/notesSlide" Target="../notesSlides/notesSlide141.xml"/></Relationships>
</file>

<file path=ppt/slides/_rels/slide143.xml.rels><?xml version="1.0" encoding="UTF-8" standalone="yes"?>
<Relationships xmlns="http://schemas.openxmlformats.org/package/2006/relationships"><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 Id="rId5" Type="http://schemas.openxmlformats.org/officeDocument/2006/relationships/notesSlide" Target="../notesSlides/notesSlide142.xml"/><Relationship Id="rId4"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7.xml"/><Relationship Id="rId7" Type="http://schemas.openxmlformats.org/officeDocument/2006/relationships/notesSlide" Target="../notesSlides/notesSlide30.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4.xml"/><Relationship Id="rId11" Type="http://schemas.openxmlformats.org/officeDocument/2006/relationships/image" Target="../media/image35.png"/><Relationship Id="rId5" Type="http://schemas.openxmlformats.org/officeDocument/2006/relationships/tags" Target="../tags/tag9.xml"/><Relationship Id="rId10" Type="http://schemas.openxmlformats.org/officeDocument/2006/relationships/image" Target="../media/image34.png"/><Relationship Id="rId4" Type="http://schemas.openxmlformats.org/officeDocument/2006/relationships/tags" Target="../tags/tag8.xml"/><Relationship Id="rId9"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4.xml"/><Relationship Id="rId7" Type="http://schemas.openxmlformats.org/officeDocument/2006/relationships/notesSlide" Target="../notesSlides/notesSlide3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6.xml"/><Relationship Id="rId11" Type="http://schemas.openxmlformats.org/officeDocument/2006/relationships/image" Target="../media/image38.png"/><Relationship Id="rId5" Type="http://schemas.openxmlformats.org/officeDocument/2006/relationships/tags" Target="../tags/tag16.xml"/><Relationship Id="rId10" Type="http://schemas.openxmlformats.org/officeDocument/2006/relationships/image" Target="../media/image37.png"/><Relationship Id="rId4" Type="http://schemas.openxmlformats.org/officeDocument/2006/relationships/tags" Target="../tags/tag15.xml"/><Relationship Id="rId9"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image" Target="../media/image42.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image" Target="../media/image41.png"/><Relationship Id="rId5" Type="http://schemas.openxmlformats.org/officeDocument/2006/relationships/tags" Target="../tags/tag21.xml"/><Relationship Id="rId10" Type="http://schemas.openxmlformats.org/officeDocument/2006/relationships/image" Target="../media/image40.png"/><Relationship Id="rId4" Type="http://schemas.openxmlformats.org/officeDocument/2006/relationships/tags" Target="../tags/tag20.xml"/><Relationship Id="rId9"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image" Target="../media/image44.pn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image" Target="../media/image43.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notesSlide" Target="../notesSlides/notesSlide35.xml"/><Relationship Id="rId5" Type="http://schemas.openxmlformats.org/officeDocument/2006/relationships/tags" Target="../tags/tag28.xml"/><Relationship Id="rId15" Type="http://schemas.openxmlformats.org/officeDocument/2006/relationships/image" Target="../media/image46.png"/><Relationship Id="rId10" Type="http://schemas.openxmlformats.org/officeDocument/2006/relationships/slideLayout" Target="../slideLayouts/slideLayout4.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47.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2.png"/><Relationship Id="rId5" Type="http://schemas.openxmlformats.org/officeDocument/2006/relationships/notesSlide" Target="../notesSlides/notesSlide36.xml"/><Relationship Id="rId4"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50.png"/><Relationship Id="rId5" Type="http://schemas.openxmlformats.org/officeDocument/2006/relationships/notesSlide" Target="../notesSlides/notesSlide39.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41.xml"/><Relationship Id="rId7" Type="http://schemas.openxmlformats.org/officeDocument/2006/relationships/image" Target="../media/image52.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notesSlide" Target="../notesSlides/notesSlide41.xml"/><Relationship Id="rId5" Type="http://schemas.openxmlformats.org/officeDocument/2006/relationships/slideLayout" Target="../slideLayouts/slideLayout4.xml"/><Relationship Id="rId4" Type="http://schemas.openxmlformats.org/officeDocument/2006/relationships/tags" Target="../tags/tag42.xml"/><Relationship Id="rId9"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1.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notesSlide" Target="../notesSlides/notesSlide53.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slideLayout" Target="../slideLayouts/slideLayout4.xml"/><Relationship Id="rId5" Type="http://schemas.openxmlformats.org/officeDocument/2006/relationships/tags" Target="../tags/tag49.xml"/><Relationship Id="rId10" Type="http://schemas.openxmlformats.org/officeDocument/2006/relationships/tags" Target="../tags/tag54.xml"/><Relationship Id="rId4" Type="http://schemas.openxmlformats.org/officeDocument/2006/relationships/tags" Target="../tags/tag48.xml"/><Relationship Id="rId9"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image" Target="../media/image73.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image" Target="../media/image72.png"/><Relationship Id="rId5" Type="http://schemas.openxmlformats.org/officeDocument/2006/relationships/tags" Target="../tags/tag59.xml"/><Relationship Id="rId10" Type="http://schemas.openxmlformats.org/officeDocument/2006/relationships/image" Target="../media/image71.png"/><Relationship Id="rId4" Type="http://schemas.openxmlformats.org/officeDocument/2006/relationships/tags" Target="../tags/tag58.xml"/><Relationship Id="rId9"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image" Target="../media/image75.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74.png"/><Relationship Id="rId5" Type="http://schemas.openxmlformats.org/officeDocument/2006/relationships/notesSlide" Target="../notesSlides/notesSlide58.xml"/><Relationship Id="rId4"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76.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tags" Target="../tags/tag69.xml"/><Relationship Id="rId7" Type="http://schemas.openxmlformats.org/officeDocument/2006/relationships/image" Target="../media/image78.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notesSlide" Target="../notesSlides/notesSlide61.xml"/><Relationship Id="rId5" Type="http://schemas.openxmlformats.org/officeDocument/2006/relationships/slideLayout" Target="../slideLayouts/slideLayout4.xml"/><Relationship Id="rId4" Type="http://schemas.openxmlformats.org/officeDocument/2006/relationships/tags" Target="../tags/tag70.xml"/><Relationship Id="rId9" Type="http://schemas.openxmlformats.org/officeDocument/2006/relationships/image" Target="../media/image80.png"/></Relationships>
</file>

<file path=ppt/slides/_rels/slide62.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image" Target="../media/image83.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image" Target="../media/image82.png"/><Relationship Id="rId5" Type="http://schemas.openxmlformats.org/officeDocument/2006/relationships/tags" Target="../tags/tag75.xml"/><Relationship Id="rId10" Type="http://schemas.openxmlformats.org/officeDocument/2006/relationships/image" Target="../media/image81.png"/><Relationship Id="rId4" Type="http://schemas.openxmlformats.org/officeDocument/2006/relationships/tags" Target="../tags/tag74.xml"/><Relationship Id="rId9"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image" Target="../media/image86.png"/><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image" Target="../media/image85.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notesSlide" Target="../notesSlides/notesSlide64.xml"/><Relationship Id="rId5" Type="http://schemas.openxmlformats.org/officeDocument/2006/relationships/tags" Target="../tags/tag82.xml"/><Relationship Id="rId15" Type="http://schemas.openxmlformats.org/officeDocument/2006/relationships/image" Target="../media/image88.png"/><Relationship Id="rId10" Type="http://schemas.openxmlformats.org/officeDocument/2006/relationships/slideLayout" Target="../slideLayouts/slideLayout4.xml"/><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tags" Target="../tags/tag89.xml"/><Relationship Id="rId7" Type="http://schemas.openxmlformats.org/officeDocument/2006/relationships/notesSlide" Target="../notesSlides/notesSlide67.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slideLayout" Target="../slideLayouts/slideLayout4.xml"/><Relationship Id="rId5" Type="http://schemas.openxmlformats.org/officeDocument/2006/relationships/tags" Target="../tags/tag91.xml"/><Relationship Id="rId4" Type="http://schemas.openxmlformats.org/officeDocument/2006/relationships/tags" Target="../tags/tag90.xml"/><Relationship Id="rId9" Type="http://schemas.openxmlformats.org/officeDocument/2006/relationships/image" Target="../media/image92.png"/></Relationships>
</file>

<file path=ppt/slides/_rels/slide68.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image" Target="../media/image95.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image" Target="../media/image94.png"/><Relationship Id="rId5" Type="http://schemas.openxmlformats.org/officeDocument/2006/relationships/tags" Target="../tags/tag96.xml"/><Relationship Id="rId10" Type="http://schemas.openxmlformats.org/officeDocument/2006/relationships/image" Target="../media/image93.png"/><Relationship Id="rId4" Type="http://schemas.openxmlformats.org/officeDocument/2006/relationships/tags" Target="../tags/tag95.xml"/><Relationship Id="rId9"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97.png"/><Relationship Id="rId5" Type="http://schemas.openxmlformats.org/officeDocument/2006/relationships/notesSlide" Target="../notesSlides/notesSlide71.xml"/><Relationship Id="rId4"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tags" Target="../tags/tag106.xml"/><Relationship Id="rId7" Type="http://schemas.openxmlformats.org/officeDocument/2006/relationships/notesSlide" Target="../notesSlides/notesSlide74.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Layout" Target="../slideLayouts/slideLayout4.xml"/><Relationship Id="rId5" Type="http://schemas.openxmlformats.org/officeDocument/2006/relationships/tags" Target="../tags/tag108.xml"/><Relationship Id="rId4" Type="http://schemas.openxmlformats.org/officeDocument/2006/relationships/tags" Target="../tags/tag107.xml"/><Relationship Id="rId9" Type="http://schemas.openxmlformats.org/officeDocument/2006/relationships/image" Target="../media/image101.png"/></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0.xml"/><Relationship Id="rId1" Type="http://schemas.openxmlformats.org/officeDocument/2006/relationships/tags" Target="../tags/tag109.xml"/><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notesSlide" Target="../notesSlides/notesSlide81.xml"/><Relationship Id="rId18" Type="http://schemas.openxmlformats.org/officeDocument/2006/relationships/image" Target="../media/image111.png"/><Relationship Id="rId3" Type="http://schemas.openxmlformats.org/officeDocument/2006/relationships/tags" Target="../tags/tag113.xml"/><Relationship Id="rId7" Type="http://schemas.openxmlformats.org/officeDocument/2006/relationships/tags" Target="../tags/tag117.xml"/><Relationship Id="rId12" Type="http://schemas.openxmlformats.org/officeDocument/2006/relationships/slideLayout" Target="../slideLayouts/slideLayout6.xml"/><Relationship Id="rId17" Type="http://schemas.openxmlformats.org/officeDocument/2006/relationships/image" Target="../media/image110.png"/><Relationship Id="rId2" Type="http://schemas.openxmlformats.org/officeDocument/2006/relationships/tags" Target="../tags/tag112.xml"/><Relationship Id="rId16" Type="http://schemas.openxmlformats.org/officeDocument/2006/relationships/image" Target="../media/image109.png"/><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tags" Target="../tags/tag121.xml"/><Relationship Id="rId5" Type="http://schemas.openxmlformats.org/officeDocument/2006/relationships/tags" Target="../tags/tag115.xml"/><Relationship Id="rId15" Type="http://schemas.openxmlformats.org/officeDocument/2006/relationships/image" Target="../media/image108.png"/><Relationship Id="rId10" Type="http://schemas.openxmlformats.org/officeDocument/2006/relationships/tags" Target="../tags/tag120.xml"/><Relationship Id="rId4" Type="http://schemas.openxmlformats.org/officeDocument/2006/relationships/tags" Target="../tags/tag114.xml"/><Relationship Id="rId9" Type="http://schemas.openxmlformats.org/officeDocument/2006/relationships/tags" Target="../tags/tag119.xml"/><Relationship Id="rId14" Type="http://schemas.openxmlformats.org/officeDocument/2006/relationships/image" Target="../media/image107.png"/></Relationships>
</file>

<file path=ppt/slides/_rels/slide8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tags" Target="../tags/tag124.xml"/><Relationship Id="rId7" Type="http://schemas.openxmlformats.org/officeDocument/2006/relationships/notesSlide" Target="../notesSlides/notesSlide85.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Layout" Target="../slideLayouts/slideLayout4.xml"/><Relationship Id="rId5" Type="http://schemas.openxmlformats.org/officeDocument/2006/relationships/tags" Target="../tags/tag126.xml"/><Relationship Id="rId4" Type="http://schemas.openxmlformats.org/officeDocument/2006/relationships/tags" Target="../tags/tag125.xml"/><Relationship Id="rId9" Type="http://schemas.openxmlformats.org/officeDocument/2006/relationships/image" Target="../media/image116.png"/></Relationships>
</file>

<file path=ppt/slides/_rels/slide8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tags" Target="../tags/tag129.xml"/><Relationship Id="rId7" Type="http://schemas.openxmlformats.org/officeDocument/2006/relationships/notesSlide" Target="../notesSlides/notesSlide86.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slideLayout" Target="../slideLayouts/slideLayout4.xml"/><Relationship Id="rId5" Type="http://schemas.openxmlformats.org/officeDocument/2006/relationships/tags" Target="../tags/tag131.xml"/><Relationship Id="rId4" Type="http://schemas.openxmlformats.org/officeDocument/2006/relationships/tags" Target="../tags/tag130.xml"/><Relationship Id="rId9" Type="http://schemas.openxmlformats.org/officeDocument/2006/relationships/image" Target="../media/image118.png"/></Relationships>
</file>

<file path=ppt/slides/_rels/slide8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tags" Target="../tags/tag134.xml"/><Relationship Id="rId7" Type="http://schemas.openxmlformats.org/officeDocument/2006/relationships/image" Target="../media/image120.pn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notesSlide" Target="../notesSlides/notesSlide88.xml"/><Relationship Id="rId5" Type="http://schemas.openxmlformats.org/officeDocument/2006/relationships/slideLayout" Target="../slideLayouts/slideLayout4.xml"/><Relationship Id="rId4" Type="http://schemas.openxmlformats.org/officeDocument/2006/relationships/tags" Target="../tags/tag135.xml"/><Relationship Id="rId9" Type="http://schemas.openxmlformats.org/officeDocument/2006/relationships/image" Target="../media/image122.png"/></Relationships>
</file>

<file path=ppt/slides/_rels/slide8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tags" Target="../tags/tag138.xml"/><Relationship Id="rId7" Type="http://schemas.openxmlformats.org/officeDocument/2006/relationships/image" Target="../media/image126.pn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notesSlide" Target="../notesSlides/notesSlide92.xml"/><Relationship Id="rId5" Type="http://schemas.openxmlformats.org/officeDocument/2006/relationships/slideLayout" Target="../slideLayouts/slideLayout4.xml"/><Relationship Id="rId10" Type="http://schemas.openxmlformats.org/officeDocument/2006/relationships/image" Target="../media/image129.svg"/><Relationship Id="rId4" Type="http://schemas.openxmlformats.org/officeDocument/2006/relationships/tags" Target="../tags/tag139.xml"/><Relationship Id="rId9" Type="http://schemas.openxmlformats.org/officeDocument/2006/relationships/image" Target="../media/image128.png"/></Relationships>
</file>

<file path=ppt/slides/_rels/slide93.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slideLayout" Target="../slideLayouts/slideLayout4.xml"/><Relationship Id="rId18" Type="http://schemas.openxmlformats.org/officeDocument/2006/relationships/image" Target="../media/image133.png"/><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tags" Target="../tags/tag151.xml"/><Relationship Id="rId17" Type="http://schemas.openxmlformats.org/officeDocument/2006/relationships/image" Target="../media/image132.png"/><Relationship Id="rId2" Type="http://schemas.openxmlformats.org/officeDocument/2006/relationships/tags" Target="../tags/tag141.xml"/><Relationship Id="rId16" Type="http://schemas.openxmlformats.org/officeDocument/2006/relationships/image" Target="../media/image131.png"/><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tags" Target="../tags/tag150.xml"/><Relationship Id="rId5" Type="http://schemas.openxmlformats.org/officeDocument/2006/relationships/tags" Target="../tags/tag144.xml"/><Relationship Id="rId15" Type="http://schemas.openxmlformats.org/officeDocument/2006/relationships/image" Target="../media/image130.png"/><Relationship Id="rId10" Type="http://schemas.openxmlformats.org/officeDocument/2006/relationships/tags" Target="../tags/tag149.xml"/><Relationship Id="rId19" Type="http://schemas.openxmlformats.org/officeDocument/2006/relationships/image" Target="../media/image134.png"/><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tags" Target="../tags/tag154.xml"/><Relationship Id="rId7" Type="http://schemas.openxmlformats.org/officeDocument/2006/relationships/notesSlide" Target="../notesSlides/notesSlide95.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slideLayout" Target="../slideLayouts/slideLayout4.xml"/><Relationship Id="rId5" Type="http://schemas.openxmlformats.org/officeDocument/2006/relationships/tags" Target="../tags/tag156.xml"/><Relationship Id="rId4" Type="http://schemas.openxmlformats.org/officeDocument/2006/relationships/tags" Target="../tags/tag155.xml"/><Relationship Id="rId9" Type="http://schemas.openxmlformats.org/officeDocument/2006/relationships/image" Target="../media/image118.png"/></Relationships>
</file>

<file path=ppt/slides/_rels/slide9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tags" Target="../tags/tag159.xml"/><Relationship Id="rId7" Type="http://schemas.openxmlformats.org/officeDocument/2006/relationships/notesSlide" Target="../notesSlides/notesSlide96.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slideLayout" Target="../slideLayouts/slideLayout4.xml"/><Relationship Id="rId5" Type="http://schemas.openxmlformats.org/officeDocument/2006/relationships/tags" Target="../tags/tag161.xml"/><Relationship Id="rId4" Type="http://schemas.openxmlformats.org/officeDocument/2006/relationships/tags" Target="../tags/tag160.xml"/><Relationship Id="rId9" Type="http://schemas.openxmlformats.org/officeDocument/2006/relationships/image" Target="../media/image138.png"/></Relationships>
</file>

<file path=ppt/slides/_rels/slide9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8" Type="http://schemas.openxmlformats.org/officeDocument/2006/relationships/tags" Target="../tags/tag169.xml"/><Relationship Id="rId3" Type="http://schemas.openxmlformats.org/officeDocument/2006/relationships/tags" Target="../tags/tag164.xml"/><Relationship Id="rId7" Type="http://schemas.openxmlformats.org/officeDocument/2006/relationships/tags" Target="../tags/tag168.xml"/><Relationship Id="rId12" Type="http://schemas.openxmlformats.org/officeDocument/2006/relationships/image" Target="../media/image141.pn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image" Target="../media/image140.png"/><Relationship Id="rId5" Type="http://schemas.openxmlformats.org/officeDocument/2006/relationships/tags" Target="../tags/tag166.xml"/><Relationship Id="rId10" Type="http://schemas.openxmlformats.org/officeDocument/2006/relationships/notesSlide" Target="../notesSlides/notesSlide98.xml"/><Relationship Id="rId4" Type="http://schemas.openxmlformats.org/officeDocument/2006/relationships/tags" Target="../tags/tag165.xml"/><Relationship Id="rId9"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1D713E7-F686-FBBF-8A34-224F31FE8BB0}"/>
              </a:ext>
            </a:extLst>
          </p:cNvPr>
          <p:cNvPicPr/>
          <p:nvPr/>
        </p:nvPicPr>
        <p:blipFill>
          <a:blip r:embed="rId3"/>
          <a:stretch>
            <a:fillRect/>
          </a:stretch>
        </p:blipFill>
        <p:spPr>
          <a:xfrm>
            <a:off x="0" y="0"/>
            <a:ext cx="13442950" cy="7561263"/>
          </a:xfrm>
          <a:prstGeom prst="rect">
            <a:avLst/>
          </a:prstGeom>
        </p:spPr>
      </p:pic>
    </p:spTree>
    <p:extLst>
      <p:ext uri="{BB962C8B-B14F-4D97-AF65-F5344CB8AC3E}">
        <p14:creationId xmlns:p14="http://schemas.microsoft.com/office/powerpoint/2010/main" val="866375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BBBF578-CF87-E32F-C4E9-D9CE7FE2BB86}"/>
              </a:ext>
            </a:extLst>
          </p:cNvPr>
          <p:cNvPicPr/>
          <p:nvPr/>
        </p:nvPicPr>
        <p:blipFill>
          <a:blip r:embed="rId3"/>
          <a:stretch>
            <a:fillRect/>
          </a:stretch>
        </p:blipFill>
        <p:spPr>
          <a:xfrm>
            <a:off x="0" y="0"/>
            <a:ext cx="13442950" cy="7561263"/>
          </a:xfrm>
          <a:prstGeom prst="rect">
            <a:avLst/>
          </a:prstGeom>
        </p:spPr>
      </p:pic>
    </p:spTree>
    <p:extLst>
      <p:ext uri="{BB962C8B-B14F-4D97-AF65-F5344CB8AC3E}">
        <p14:creationId xmlns:p14="http://schemas.microsoft.com/office/powerpoint/2010/main" val="1436192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1F4B868-9E83-1288-7983-861BC924924B}"/>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7A7ED0CB-B0DF-05B2-B160-E4C3762F6B39}"/>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6789883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EB5295F-12AC-69CA-A9C5-84ADC186A0CC}"/>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5EB4B258-BB4C-18C3-612B-3F35537C1F81}"/>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9980974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7D6706-3C1B-DEA2-A1A5-CC3F19DDA0BD}"/>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343FAAD9-6AB0-D5C3-B779-BD2F6BD25A84}"/>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4714747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dirty="0"/>
              <a:t>LA PERSONNE S’ASSOIT ET SORT SES JAMBES </a:t>
            </a:r>
            <a:br>
              <a:rPr lang="fr-CA" dirty="0"/>
            </a:br>
            <a:r>
              <a:rPr lang="fr-CA" dirty="0"/>
              <a:t>AVEC SES MOUVEMENTS NATURELS</a:t>
            </a:r>
          </a:p>
        </p:txBody>
      </p:sp>
      <p:sp>
        <p:nvSpPr>
          <p:cNvPr id="7" name="Espace réservé du contenu 6"/>
          <p:cNvSpPr>
            <a:spLocks noGrp="1"/>
          </p:cNvSpPr>
          <p:nvPr>
            <p:ph sz="half" idx="1"/>
            <p:custDataLst>
              <p:tags r:id="rId2"/>
            </p:custDataLst>
          </p:nvPr>
        </p:nvSpPr>
        <p:spPr>
          <a:xfrm>
            <a:off x="3399540" y="2754489"/>
            <a:ext cx="6643869" cy="2795998"/>
          </a:xfrm>
          <a:ln w="57150">
            <a:solidFill>
              <a:schemeClr val="accent2"/>
            </a:solidFill>
          </a:ln>
        </p:spPr>
        <p:txBody>
          <a:bodyPr anchor="ctr"/>
          <a:lstStyle/>
          <a:p>
            <a:pPr marL="0" indent="0" algn="ctr">
              <a:buNone/>
            </a:pPr>
            <a:r>
              <a:rPr lang="fr-CA" sz="2800" dirty="0"/>
              <a:t>Vous avez repris l’entrainement </a:t>
            </a:r>
            <a:br>
              <a:rPr lang="fr-CA" sz="2800" dirty="0"/>
            </a:br>
            <a:r>
              <a:rPr lang="fr-CA" sz="2800" dirty="0"/>
              <a:t>au gym hier. Ce matin, tous les </a:t>
            </a:r>
            <a:br>
              <a:rPr lang="fr-CA" sz="2800" dirty="0"/>
            </a:br>
            <a:r>
              <a:rPr lang="fr-CA" sz="2800" dirty="0"/>
              <a:t>muscles de vos corps crient à l’aide ? Comment allez-vous vous y prendre pour vous asseoir au bord du lit ?</a:t>
            </a:r>
          </a:p>
        </p:txBody>
      </p:sp>
      <p:grpSp>
        <p:nvGrpSpPr>
          <p:cNvPr id="6" name="Groupe 5"/>
          <p:cNvGrpSpPr/>
          <p:nvPr>
            <p:custDataLst>
              <p:tags r:id="rId3"/>
            </p:custDataLst>
          </p:nvPr>
        </p:nvGrpSpPr>
        <p:grpSpPr>
          <a:xfrm>
            <a:off x="11807408" y="5226081"/>
            <a:ext cx="963725" cy="1385581"/>
            <a:chOff x="11788737" y="1763713"/>
            <a:chExt cx="963725" cy="1385581"/>
          </a:xfrm>
        </p:grpSpPr>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0601" y="1763713"/>
              <a:ext cx="720000" cy="867600"/>
            </a:xfrm>
            <a:prstGeom prst="rect">
              <a:avLst/>
            </a:prstGeom>
          </p:spPr>
        </p:pic>
        <p:sp>
          <p:nvSpPr>
            <p:cNvPr id="10" name="ZoneTexte 9"/>
            <p:cNvSpPr txBox="1"/>
            <p:nvPr/>
          </p:nvSpPr>
          <p:spPr>
            <a:xfrm>
              <a:off x="11788737" y="2687629"/>
              <a:ext cx="963725"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400" b="0" i="0" u="none" strike="noStrike" kern="1200" cap="none" spc="0" normalizeH="0" baseline="0" noProof="0" dirty="0">
                  <a:ln>
                    <a:noFill/>
                  </a:ln>
                  <a:solidFill>
                    <a:srgbClr val="002060"/>
                  </a:solidFill>
                  <a:effectLst/>
                  <a:uLnTx/>
                  <a:uFillTx/>
                  <a:latin typeface="Calibri"/>
                  <a:ea typeface="+mn-ea"/>
                  <a:cs typeface="Arial" charset="0"/>
                </a:rPr>
                <a:t>3 min.</a:t>
              </a:r>
            </a:p>
          </p:txBody>
        </p:sp>
      </p:grpSp>
    </p:spTree>
    <p:extLst>
      <p:ext uri="{BB962C8B-B14F-4D97-AF65-F5344CB8AC3E}">
        <p14:creationId xmlns:p14="http://schemas.microsoft.com/office/powerpoint/2010/main" val="27738728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LA PERSONNE S’ASSOIT ET SORT SES JAMBES </a:t>
            </a:r>
            <a:br>
              <a:rPr lang="fr-CA" dirty="0"/>
            </a:br>
            <a:r>
              <a:rPr lang="fr-CA" dirty="0"/>
              <a:t>AVEC SES MOUVEMENTS NATURELS </a:t>
            </a:r>
          </a:p>
        </p:txBody>
      </p:sp>
      <p:sp>
        <p:nvSpPr>
          <p:cNvPr id="7" name="ZoneTexte 6">
            <a:extLst>
              <a:ext uri="{FF2B5EF4-FFF2-40B4-BE49-F238E27FC236}">
                <a16:creationId xmlns:a16="http://schemas.microsoft.com/office/drawing/2014/main" id="{CB2342A1-311A-49BA-9606-C3DC25104BA6}"/>
              </a:ext>
            </a:extLst>
          </p:cNvPr>
          <p:cNvSpPr txBox="1"/>
          <p:nvPr>
            <p:custDataLst>
              <p:tags r:id="rId2"/>
            </p:custDataLst>
          </p:nvPr>
        </p:nvSpPr>
        <p:spPr>
          <a:xfrm>
            <a:off x="10175851" y="4222515"/>
            <a:ext cx="2169711"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Se redresser</a:t>
            </a:r>
          </a:p>
        </p:txBody>
      </p:sp>
      <p:pic>
        <p:nvPicPr>
          <p:cNvPr id="4" name="Image 3">
            <a:extLst>
              <a:ext uri="{FF2B5EF4-FFF2-40B4-BE49-F238E27FC236}">
                <a16:creationId xmlns:a16="http://schemas.microsoft.com/office/drawing/2014/main" id="{FC8B869F-6FF4-4976-8193-B8194E821C96}"/>
              </a:ext>
            </a:extLst>
          </p:cNvPr>
          <p:cNvPicPr>
            <a:picLocks noChangeAspect="1"/>
          </p:cNvPicPr>
          <p:nvPr>
            <p:custDataLst>
              <p:tags r:id="rId3"/>
            </p:custDataLst>
          </p:nvPr>
        </p:nvPicPr>
        <p:blipFill>
          <a:blip r:embed="rId12"/>
          <a:stretch>
            <a:fillRect/>
          </a:stretch>
        </p:blipFill>
        <p:spPr>
          <a:xfrm>
            <a:off x="1173973" y="2471563"/>
            <a:ext cx="2499878" cy="1504861"/>
          </a:xfrm>
          <a:prstGeom prst="rect">
            <a:avLst/>
          </a:prstGeom>
        </p:spPr>
      </p:pic>
      <p:pic>
        <p:nvPicPr>
          <p:cNvPr id="8" name="Image 7">
            <a:extLst>
              <a:ext uri="{FF2B5EF4-FFF2-40B4-BE49-F238E27FC236}">
                <a16:creationId xmlns:a16="http://schemas.microsoft.com/office/drawing/2014/main" id="{EA67566D-F467-460E-A127-9D4DBB54C94F}"/>
              </a:ext>
            </a:extLst>
          </p:cNvPr>
          <p:cNvPicPr>
            <a:picLocks noChangeAspect="1"/>
          </p:cNvPicPr>
          <p:nvPr>
            <p:custDataLst>
              <p:tags r:id="rId4"/>
            </p:custDataLst>
          </p:nvPr>
        </p:nvPicPr>
        <p:blipFill>
          <a:blip r:embed="rId13"/>
          <a:stretch>
            <a:fillRect/>
          </a:stretch>
        </p:blipFill>
        <p:spPr>
          <a:xfrm>
            <a:off x="4337828" y="2471563"/>
            <a:ext cx="2329200" cy="1504905"/>
          </a:xfrm>
          <a:prstGeom prst="rect">
            <a:avLst/>
          </a:prstGeom>
        </p:spPr>
      </p:pic>
      <p:pic>
        <p:nvPicPr>
          <p:cNvPr id="12" name="Image 11">
            <a:extLst>
              <a:ext uri="{FF2B5EF4-FFF2-40B4-BE49-F238E27FC236}">
                <a16:creationId xmlns:a16="http://schemas.microsoft.com/office/drawing/2014/main" id="{3FC75E34-C994-42C4-B018-221E78D3BF0A}"/>
              </a:ext>
            </a:extLst>
          </p:cNvPr>
          <p:cNvPicPr>
            <a:picLocks noChangeAspect="1"/>
          </p:cNvPicPr>
          <p:nvPr>
            <p:custDataLst>
              <p:tags r:id="rId5"/>
            </p:custDataLst>
          </p:nvPr>
        </p:nvPicPr>
        <p:blipFill>
          <a:blip r:embed="rId14"/>
          <a:stretch>
            <a:fillRect/>
          </a:stretch>
        </p:blipFill>
        <p:spPr>
          <a:xfrm>
            <a:off x="7331005" y="2471563"/>
            <a:ext cx="2180870" cy="1504800"/>
          </a:xfrm>
          <a:prstGeom prst="rect">
            <a:avLst/>
          </a:prstGeom>
        </p:spPr>
      </p:pic>
      <p:pic>
        <p:nvPicPr>
          <p:cNvPr id="14" name="Image 13">
            <a:extLst>
              <a:ext uri="{FF2B5EF4-FFF2-40B4-BE49-F238E27FC236}">
                <a16:creationId xmlns:a16="http://schemas.microsoft.com/office/drawing/2014/main" id="{AA1B307A-AEBB-429B-9685-AF5FB2EC3767}"/>
              </a:ext>
            </a:extLst>
          </p:cNvPr>
          <p:cNvPicPr>
            <a:picLocks noChangeAspect="1"/>
          </p:cNvPicPr>
          <p:nvPr>
            <p:custDataLst>
              <p:tags r:id="rId6"/>
            </p:custDataLst>
          </p:nvPr>
        </p:nvPicPr>
        <p:blipFill>
          <a:blip r:embed="rId15"/>
          <a:stretch>
            <a:fillRect/>
          </a:stretch>
        </p:blipFill>
        <p:spPr>
          <a:xfrm>
            <a:off x="10175852" y="2471563"/>
            <a:ext cx="2169712" cy="1504800"/>
          </a:xfrm>
          <a:prstGeom prst="rect">
            <a:avLst/>
          </a:prstGeom>
        </p:spPr>
      </p:pic>
      <p:sp>
        <p:nvSpPr>
          <p:cNvPr id="18" name="ZoneTexte 17">
            <a:extLst>
              <a:ext uri="{FF2B5EF4-FFF2-40B4-BE49-F238E27FC236}">
                <a16:creationId xmlns:a16="http://schemas.microsoft.com/office/drawing/2014/main" id="{5271C382-8A8A-48F5-B864-E8DC186E31F8}"/>
              </a:ext>
            </a:extLst>
          </p:cNvPr>
          <p:cNvSpPr txBox="1"/>
          <p:nvPr>
            <p:custDataLst>
              <p:tags r:id="rId7"/>
            </p:custDataLst>
          </p:nvPr>
        </p:nvSpPr>
        <p:spPr>
          <a:xfrm>
            <a:off x="6990530" y="4208698"/>
            <a:ext cx="2778572"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Relever le tronc </a:t>
            </a:r>
            <a:br>
              <a:rPr kumimoji="0" lang="fr-CA" sz="2000" b="0" i="0" u="none" strike="noStrike" kern="1200" cap="none" spc="0" normalizeH="0" baseline="0" noProof="0" dirty="0">
                <a:ln>
                  <a:noFill/>
                </a:ln>
                <a:solidFill>
                  <a:srgbClr val="1C2D4E"/>
                </a:solidFill>
                <a:effectLs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en poussant sur le matelas avec son coude et la main opposée</a:t>
            </a:r>
          </a:p>
        </p:txBody>
      </p:sp>
      <p:sp>
        <p:nvSpPr>
          <p:cNvPr id="19" name="ZoneTexte 18">
            <a:extLst>
              <a:ext uri="{FF2B5EF4-FFF2-40B4-BE49-F238E27FC236}">
                <a16:creationId xmlns:a16="http://schemas.microsoft.com/office/drawing/2014/main" id="{19C14D58-CAE1-4D18-A396-4A95EE2262DD}"/>
              </a:ext>
            </a:extLst>
          </p:cNvPr>
          <p:cNvSpPr txBox="1"/>
          <p:nvPr>
            <p:custDataLst>
              <p:tags r:id="rId8"/>
            </p:custDataLst>
          </p:nvPr>
        </p:nvSpPr>
        <p:spPr>
          <a:xfrm>
            <a:off x="4289524" y="4222516"/>
            <a:ext cx="2431952"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Laisser descendre</a:t>
            </a:r>
            <a:br>
              <a:rPr kumimoji="0" lang="fr-CA" sz="2000" b="0" i="0" u="none" strike="noStrike" kern="1200" cap="none" spc="0" normalizeH="0" baseline="0" noProof="0" dirty="0">
                <a:ln>
                  <a:noFill/>
                </a:ln>
                <a:solidFill>
                  <a:srgbClr val="1C2D4E"/>
                </a:solidFill>
                <a:effectLs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les jambes</a:t>
            </a:r>
          </a:p>
        </p:txBody>
      </p:sp>
      <p:sp>
        <p:nvSpPr>
          <p:cNvPr id="20" name="ZoneTexte 19">
            <a:extLst>
              <a:ext uri="{FF2B5EF4-FFF2-40B4-BE49-F238E27FC236}">
                <a16:creationId xmlns:a16="http://schemas.microsoft.com/office/drawing/2014/main" id="{1543B013-1148-4058-AF9A-F89103893254}"/>
              </a:ext>
            </a:extLst>
          </p:cNvPr>
          <p:cNvSpPr txBox="1"/>
          <p:nvPr>
            <p:custDataLst>
              <p:tags r:id="rId9"/>
            </p:custDataLst>
          </p:nvPr>
        </p:nvSpPr>
        <p:spPr>
          <a:xfrm>
            <a:off x="1034242" y="4222516"/>
            <a:ext cx="2639609"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Une fois tourné </a:t>
            </a:r>
            <a:br>
              <a:rPr kumimoji="0" lang="fr-CA" sz="2000" b="0" i="0" u="none" strike="noStrike" kern="1200" cap="none" spc="0" normalizeH="0" baseline="0" noProof="0" dirty="0">
                <a:ln>
                  <a:noFill/>
                </a:ln>
                <a:solidFill>
                  <a:srgbClr val="1C2D4E"/>
                </a:solidFill>
                <a:effectLs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sur le côté, glisser </a:t>
            </a:r>
            <a:br>
              <a:rPr kumimoji="0" lang="fr-CA" sz="2000" b="0" i="0" u="none" strike="noStrike" kern="1200" cap="none" spc="0" normalizeH="0" baseline="0" noProof="0" dirty="0">
                <a:ln>
                  <a:noFill/>
                </a:ln>
                <a:solidFill>
                  <a:srgbClr val="1C2D4E"/>
                </a:solidFill>
                <a:effectLs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les jambes</a:t>
            </a:r>
          </a:p>
        </p:txBody>
      </p:sp>
    </p:spTree>
    <p:extLst>
      <p:ext uri="{BB962C8B-B14F-4D97-AF65-F5344CB8AC3E}">
        <p14:creationId xmlns:p14="http://schemas.microsoft.com/office/powerpoint/2010/main" val="337179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P spid="20"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00446A2-836A-2CF2-7B26-9ED60BF49563}"/>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A5281431-7B0F-310F-1346-0DB15F62E6B7}"/>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0276859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DES TRUCS, ASTUCES ET ÉQUIPEMENTS</a:t>
            </a:r>
            <a:br>
              <a:rPr lang="fr-CA" dirty="0"/>
            </a:br>
            <a:r>
              <a:rPr lang="fr-CA" dirty="0"/>
              <a:t>POUR S’ASSEOIR ET SORTIR LES JAMBES</a:t>
            </a:r>
          </a:p>
        </p:txBody>
      </p:sp>
      <p:sp>
        <p:nvSpPr>
          <p:cNvPr id="3" name="ZoneTexte 2"/>
          <p:cNvSpPr txBox="1">
            <a:spLocks noChangeAspect="1"/>
          </p:cNvSpPr>
          <p:nvPr>
            <p:custDataLst>
              <p:tags r:id="rId2"/>
            </p:custDataLst>
          </p:nvPr>
        </p:nvSpPr>
        <p:spPr>
          <a:xfrm>
            <a:off x="1539477" y="5818532"/>
            <a:ext cx="4442758"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Il est plus facile de s’asseoir au bord </a:t>
            </a:r>
            <a:br>
              <a:rPr kumimoji="0" lang="fr-CA" sz="2000" b="0" i="0" u="none" strike="noStrike" kern="1200" cap="none" spc="0" normalizeH="0" baseline="0" noProof="0" dirty="0">
                <a:ln>
                  <a:noFill/>
                </a:ln>
                <a:solidFill>
                  <a:srgbClr val="1C2D4E"/>
                </a:solidFill>
                <a:effectLs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du lit et de sortir les jambes à partir </a:t>
            </a:r>
            <a:br>
              <a:rPr kumimoji="0" lang="fr-CA" sz="2000" b="0" i="0" u="none" strike="noStrike" kern="1200" cap="none" spc="0" normalizeH="0" baseline="0" noProof="0" dirty="0">
                <a:ln>
                  <a:noFill/>
                </a:ln>
                <a:solidFill>
                  <a:srgbClr val="1C2D4E"/>
                </a:solidFill>
                <a:effectLs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de la position assise</a:t>
            </a:r>
          </a:p>
        </p:txBody>
      </p:sp>
      <p:sp>
        <p:nvSpPr>
          <p:cNvPr id="4" name="ZoneTexte 3"/>
          <p:cNvSpPr txBox="1"/>
          <p:nvPr>
            <p:custDataLst>
              <p:tags r:id="rId3"/>
            </p:custDataLst>
          </p:nvPr>
        </p:nvSpPr>
        <p:spPr>
          <a:xfrm>
            <a:off x="7460716" y="5818532"/>
            <a:ext cx="392434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Équipement pour réduire la friction </a:t>
            </a:r>
          </a:p>
        </p:txBody>
      </p:sp>
      <p:pic>
        <p:nvPicPr>
          <p:cNvPr id="6" name="Image 5">
            <a:extLst>
              <a:ext uri="{FF2B5EF4-FFF2-40B4-BE49-F238E27FC236}">
                <a16:creationId xmlns:a16="http://schemas.microsoft.com/office/drawing/2014/main" id="{59B898D7-D76F-4469-B871-B72F63A6EB4B}"/>
              </a:ext>
            </a:extLst>
          </p:cNvPr>
          <p:cNvPicPr>
            <a:picLocks noChangeAspect="1"/>
          </p:cNvPicPr>
          <p:nvPr>
            <p:custDataLst>
              <p:tags r:id="rId4"/>
            </p:custDataLst>
          </p:nvPr>
        </p:nvPicPr>
        <p:blipFill>
          <a:blip r:embed="rId8"/>
          <a:stretch>
            <a:fillRect/>
          </a:stretch>
        </p:blipFill>
        <p:spPr>
          <a:xfrm>
            <a:off x="6549987" y="2077158"/>
            <a:ext cx="5661476" cy="3371724"/>
          </a:xfrm>
          <a:prstGeom prst="rect">
            <a:avLst/>
          </a:prstGeom>
        </p:spPr>
      </p:pic>
      <p:pic>
        <p:nvPicPr>
          <p:cNvPr id="8" name="Image 7">
            <a:extLst>
              <a:ext uri="{FF2B5EF4-FFF2-40B4-BE49-F238E27FC236}">
                <a16:creationId xmlns:a16="http://schemas.microsoft.com/office/drawing/2014/main" id="{725FF31A-F878-47E9-BE15-5E8557717777}"/>
              </a:ext>
            </a:extLst>
          </p:cNvPr>
          <p:cNvPicPr>
            <a:picLocks noChangeAspect="1"/>
          </p:cNvPicPr>
          <p:nvPr>
            <p:custDataLst>
              <p:tags r:id="rId5"/>
            </p:custDataLst>
          </p:nvPr>
        </p:nvPicPr>
        <p:blipFill>
          <a:blip r:embed="rId9"/>
          <a:stretch>
            <a:fillRect/>
          </a:stretch>
        </p:blipFill>
        <p:spPr>
          <a:xfrm>
            <a:off x="1290468" y="1943081"/>
            <a:ext cx="4770614" cy="3639880"/>
          </a:xfrm>
          <a:prstGeom prst="rect">
            <a:avLst/>
          </a:prstGeom>
          <a:ln>
            <a:noFill/>
          </a:ln>
          <a:effectLst>
            <a:softEdge rad="112500"/>
          </a:effectLst>
        </p:spPr>
      </p:pic>
    </p:spTree>
    <p:extLst>
      <p:ext uri="{BB962C8B-B14F-4D97-AF65-F5344CB8AC3E}">
        <p14:creationId xmlns:p14="http://schemas.microsoft.com/office/powerpoint/2010/main" val="320351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LE SOIGNANT AIDE LA PERSONNE </a:t>
            </a:r>
            <a:br>
              <a:rPr lang="fr-CA" dirty="0"/>
            </a:br>
            <a:r>
              <a:rPr lang="fr-CA" dirty="0"/>
              <a:t>À S’ASSEOIR ET SORTIR LES JAMBES</a:t>
            </a:r>
          </a:p>
        </p:txBody>
      </p:sp>
      <p:pic>
        <p:nvPicPr>
          <p:cNvPr id="4" name="Image 3">
            <a:extLst>
              <a:ext uri="{FF2B5EF4-FFF2-40B4-BE49-F238E27FC236}">
                <a16:creationId xmlns:a16="http://schemas.microsoft.com/office/drawing/2014/main" id="{7990B4A5-E9E8-4839-B7EF-489B7550C724}"/>
              </a:ext>
            </a:extLst>
          </p:cNvPr>
          <p:cNvPicPr>
            <a:picLocks noChangeAspect="1"/>
          </p:cNvPicPr>
          <p:nvPr>
            <p:custDataLst>
              <p:tags r:id="rId2"/>
            </p:custDataLst>
          </p:nvPr>
        </p:nvPicPr>
        <p:blipFill>
          <a:blip r:embed="rId6"/>
          <a:stretch>
            <a:fillRect/>
          </a:stretch>
        </p:blipFill>
        <p:spPr>
          <a:xfrm>
            <a:off x="1514828" y="2331067"/>
            <a:ext cx="3835185" cy="3629466"/>
          </a:xfrm>
          <a:prstGeom prst="rect">
            <a:avLst/>
          </a:prstGeom>
        </p:spPr>
      </p:pic>
      <p:pic>
        <p:nvPicPr>
          <p:cNvPr id="6" name="Image 5">
            <a:extLst>
              <a:ext uri="{FF2B5EF4-FFF2-40B4-BE49-F238E27FC236}">
                <a16:creationId xmlns:a16="http://schemas.microsoft.com/office/drawing/2014/main" id="{1DCB5FFE-F704-4224-88A9-1E67459A2164}"/>
              </a:ext>
            </a:extLst>
          </p:cNvPr>
          <p:cNvPicPr>
            <a:picLocks noChangeAspect="1"/>
          </p:cNvPicPr>
          <p:nvPr>
            <p:custDataLst>
              <p:tags r:id="rId3"/>
            </p:custDataLst>
          </p:nvPr>
        </p:nvPicPr>
        <p:blipFill>
          <a:blip r:embed="rId7"/>
          <a:stretch>
            <a:fillRect/>
          </a:stretch>
        </p:blipFill>
        <p:spPr>
          <a:xfrm>
            <a:off x="6905272" y="2445102"/>
            <a:ext cx="4179050" cy="3401395"/>
          </a:xfrm>
          <a:prstGeom prst="rect">
            <a:avLst/>
          </a:prstGeom>
        </p:spPr>
      </p:pic>
    </p:spTree>
    <p:extLst>
      <p:ext uri="{BB962C8B-B14F-4D97-AF65-F5344CB8AC3E}">
        <p14:creationId xmlns:p14="http://schemas.microsoft.com/office/powerpoint/2010/main" val="64099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BCEF603-BB62-6623-B794-885E95FE0322}"/>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A2C89978-7C53-8C0D-6266-B2C679FB03CA}"/>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4627180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SE COUCHER ET RENTRER LES JAMBES </a:t>
            </a:r>
            <a:br>
              <a:rPr lang="fr-CA" dirty="0"/>
            </a:br>
            <a:r>
              <a:rPr lang="fr-CA" dirty="0"/>
              <a:t>AVEC SES MOUVEMENTS NATURELS</a:t>
            </a:r>
          </a:p>
        </p:txBody>
      </p:sp>
      <p:pic>
        <p:nvPicPr>
          <p:cNvPr id="4" name="Image 3">
            <a:extLst>
              <a:ext uri="{FF2B5EF4-FFF2-40B4-BE49-F238E27FC236}">
                <a16:creationId xmlns:a16="http://schemas.microsoft.com/office/drawing/2014/main" id="{9EC96412-17C5-4F22-A910-2F72EFD67627}"/>
              </a:ext>
            </a:extLst>
          </p:cNvPr>
          <p:cNvPicPr>
            <a:picLocks noChangeAspect="1"/>
          </p:cNvPicPr>
          <p:nvPr>
            <p:custDataLst>
              <p:tags r:id="rId2"/>
            </p:custDataLst>
          </p:nvPr>
        </p:nvPicPr>
        <p:blipFill>
          <a:blip r:embed="rId10"/>
          <a:stretch>
            <a:fillRect/>
          </a:stretch>
        </p:blipFill>
        <p:spPr>
          <a:xfrm>
            <a:off x="1100313" y="2299988"/>
            <a:ext cx="3184878" cy="2309644"/>
          </a:xfrm>
          <a:prstGeom prst="rect">
            <a:avLst/>
          </a:prstGeom>
        </p:spPr>
      </p:pic>
      <p:pic>
        <p:nvPicPr>
          <p:cNvPr id="7" name="Image 6">
            <a:extLst>
              <a:ext uri="{FF2B5EF4-FFF2-40B4-BE49-F238E27FC236}">
                <a16:creationId xmlns:a16="http://schemas.microsoft.com/office/drawing/2014/main" id="{975EDF59-A604-4ECB-AAA6-A63DCE937C26}"/>
              </a:ext>
            </a:extLst>
          </p:cNvPr>
          <p:cNvPicPr>
            <a:picLocks noChangeAspect="1"/>
          </p:cNvPicPr>
          <p:nvPr>
            <p:custDataLst>
              <p:tags r:id="rId3"/>
            </p:custDataLst>
          </p:nvPr>
        </p:nvPicPr>
        <p:blipFill>
          <a:blip r:embed="rId11"/>
          <a:stretch>
            <a:fillRect/>
          </a:stretch>
        </p:blipFill>
        <p:spPr>
          <a:xfrm>
            <a:off x="5100891" y="2257660"/>
            <a:ext cx="3199187" cy="2311200"/>
          </a:xfrm>
          <a:prstGeom prst="rect">
            <a:avLst/>
          </a:prstGeom>
        </p:spPr>
      </p:pic>
      <p:pic>
        <p:nvPicPr>
          <p:cNvPr id="9" name="Image 8">
            <a:extLst>
              <a:ext uri="{FF2B5EF4-FFF2-40B4-BE49-F238E27FC236}">
                <a16:creationId xmlns:a16="http://schemas.microsoft.com/office/drawing/2014/main" id="{101628C6-9377-40BE-82CF-7CAC576ADE3D}"/>
              </a:ext>
            </a:extLst>
          </p:cNvPr>
          <p:cNvPicPr>
            <a:picLocks noChangeAspect="1"/>
          </p:cNvPicPr>
          <p:nvPr>
            <p:custDataLst>
              <p:tags r:id="rId4"/>
            </p:custDataLst>
          </p:nvPr>
        </p:nvPicPr>
        <p:blipFill>
          <a:blip r:embed="rId12"/>
          <a:stretch>
            <a:fillRect/>
          </a:stretch>
        </p:blipFill>
        <p:spPr>
          <a:xfrm>
            <a:off x="9115778" y="2257660"/>
            <a:ext cx="3415440" cy="2311200"/>
          </a:xfrm>
          <a:prstGeom prst="rect">
            <a:avLst/>
          </a:prstGeom>
        </p:spPr>
      </p:pic>
      <p:sp>
        <p:nvSpPr>
          <p:cNvPr id="13" name="ZoneTexte 12">
            <a:extLst>
              <a:ext uri="{FF2B5EF4-FFF2-40B4-BE49-F238E27FC236}">
                <a16:creationId xmlns:a16="http://schemas.microsoft.com/office/drawing/2014/main" id="{1DEB0BDE-F29E-40DA-B0A2-9D83A8C757B8}"/>
              </a:ext>
            </a:extLst>
          </p:cNvPr>
          <p:cNvSpPr txBox="1"/>
          <p:nvPr>
            <p:custDataLst>
              <p:tags r:id="rId5"/>
            </p:custDataLst>
          </p:nvPr>
        </p:nvSpPr>
        <p:spPr>
          <a:xfrm>
            <a:off x="947027" y="4736176"/>
            <a:ext cx="3338164"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Une fois assis au bord du lit, descendre le haut du corps vers le lit en s’appuyant </a:t>
            </a:r>
            <a:br>
              <a:rPr kumimoji="0" lang="fr-CA" sz="2000" b="0" i="0" u="none" strike="noStrike" kern="1200" cap="none" spc="0" normalizeH="0" baseline="0" noProof="0" dirty="0">
                <a:ln>
                  <a:noFill/>
                </a:ln>
                <a:solidFill>
                  <a:srgbClr val="1C2D4E"/>
                </a:solidFill>
                <a:effectLs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sur ses bras</a:t>
            </a:r>
          </a:p>
        </p:txBody>
      </p:sp>
      <p:sp>
        <p:nvSpPr>
          <p:cNvPr id="14" name="ZoneTexte 13">
            <a:extLst>
              <a:ext uri="{FF2B5EF4-FFF2-40B4-BE49-F238E27FC236}">
                <a16:creationId xmlns:a16="http://schemas.microsoft.com/office/drawing/2014/main" id="{A94040A6-D63E-4A74-930A-F707E837B12C}"/>
              </a:ext>
            </a:extLst>
          </p:cNvPr>
          <p:cNvSpPr txBox="1"/>
          <p:nvPr>
            <p:custDataLst>
              <p:tags r:id="rId6"/>
            </p:custDataLst>
          </p:nvPr>
        </p:nvSpPr>
        <p:spPr>
          <a:xfrm>
            <a:off x="5052393" y="4736176"/>
            <a:ext cx="333816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Entrer les jambes</a:t>
            </a:r>
          </a:p>
        </p:txBody>
      </p:sp>
      <p:sp>
        <p:nvSpPr>
          <p:cNvPr id="15" name="ZoneTexte 14">
            <a:extLst>
              <a:ext uri="{FF2B5EF4-FFF2-40B4-BE49-F238E27FC236}">
                <a16:creationId xmlns:a16="http://schemas.microsoft.com/office/drawing/2014/main" id="{41F155D5-3A9E-4A7E-8368-40FC90D4D56A}"/>
              </a:ext>
            </a:extLst>
          </p:cNvPr>
          <p:cNvSpPr txBox="1"/>
          <p:nvPr>
            <p:custDataLst>
              <p:tags r:id="rId7"/>
            </p:custDataLst>
          </p:nvPr>
        </p:nvSpPr>
        <p:spPr>
          <a:xfrm>
            <a:off x="9193054" y="4736176"/>
            <a:ext cx="3338164"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Tourner sur le dos </a:t>
            </a:r>
            <a:br>
              <a:rPr kumimoji="0" lang="fr-CA" sz="2000" b="0" i="0" u="none" strike="noStrike" kern="1200" cap="none" spc="0" normalizeH="0" baseline="0" noProof="0" dirty="0">
                <a:ln>
                  <a:noFill/>
                </a:ln>
                <a:solidFill>
                  <a:srgbClr val="1C2D4E"/>
                </a:solidFill>
                <a:effectLs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en allongeant les jambes</a:t>
            </a:r>
          </a:p>
        </p:txBody>
      </p:sp>
    </p:spTree>
    <p:extLst>
      <p:ext uri="{BB962C8B-B14F-4D97-AF65-F5344CB8AC3E}">
        <p14:creationId xmlns:p14="http://schemas.microsoft.com/office/powerpoint/2010/main" val="164302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dirty="0"/>
              <a:t>STIMULER UNE PERSONNE À MARCHER</a:t>
            </a:r>
          </a:p>
        </p:txBody>
      </p:sp>
      <p:sp>
        <p:nvSpPr>
          <p:cNvPr id="12" name="Espace réservé du contenu 11"/>
          <p:cNvSpPr>
            <a:spLocks noGrp="1"/>
          </p:cNvSpPr>
          <p:nvPr>
            <p:ph sz="quarter" idx="13"/>
            <p:custDataLst>
              <p:tags r:id="rId2"/>
            </p:custDataLst>
          </p:nvPr>
        </p:nvSpPr>
        <p:spPr>
          <a:xfrm>
            <a:off x="4068600" y="3251200"/>
            <a:ext cx="5097978" cy="1704359"/>
          </a:xfrm>
          <a:ln w="57150"/>
        </p:spPr>
        <p:txBody>
          <a:bodyPr/>
          <a:lstStyle/>
          <a:p>
            <a:r>
              <a:rPr lang="fr-CA" dirty="0"/>
              <a:t>Comment peut-on stimuler</a:t>
            </a:r>
            <a:br>
              <a:rPr lang="fr-CA" dirty="0"/>
            </a:br>
            <a:r>
              <a:rPr lang="fr-CA" dirty="0"/>
              <a:t>une personne à marcher ? </a:t>
            </a:r>
          </a:p>
        </p:txBody>
      </p:sp>
    </p:spTree>
    <p:extLst>
      <p:ext uri="{BB962C8B-B14F-4D97-AF65-F5344CB8AC3E}">
        <p14:creationId xmlns:p14="http://schemas.microsoft.com/office/powerpoint/2010/main" val="37010904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9B0663E-5C0D-583B-9450-47AB43468D8F}"/>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4045FE3D-1569-35E9-A66D-46F5C4DA212D}"/>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2989710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DES TRUCS, ASTUCES ET ÉQUIPEMENTS</a:t>
            </a:r>
            <a:br>
              <a:rPr lang="fr-CA" dirty="0"/>
            </a:br>
            <a:r>
              <a:rPr lang="fr-CA" dirty="0"/>
              <a:t> POUR SE COUCHER ET RENTRER LES JAMBES</a:t>
            </a:r>
          </a:p>
        </p:txBody>
      </p:sp>
      <p:sp>
        <p:nvSpPr>
          <p:cNvPr id="3" name="ZoneTexte 2"/>
          <p:cNvSpPr txBox="1"/>
          <p:nvPr>
            <p:custDataLst>
              <p:tags r:id="rId2"/>
            </p:custDataLst>
          </p:nvPr>
        </p:nvSpPr>
        <p:spPr>
          <a:xfrm>
            <a:off x="817165" y="4909385"/>
            <a:ext cx="3247014"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Il est plus facile </a:t>
            </a:r>
            <a:br>
              <a:rPr kumimoji="0" lang="fr-CA" sz="2000" b="0" i="0" u="none" strike="noStrike" kern="1200" cap="none" spc="0" normalizeH="0" baseline="0" noProof="0" dirty="0">
                <a:ln>
                  <a:noFill/>
                </a:ln>
                <a:solidFill>
                  <a:srgbClr val="1C2D4E"/>
                </a:solidFill>
                <a:effectLs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de se coucher sur un lit </a:t>
            </a:r>
            <a:br>
              <a:rPr kumimoji="0" lang="fr-CA" sz="2000" b="0" i="0" u="none" strike="noStrike" kern="1200" cap="none" spc="0" normalizeH="0" baseline="0" noProof="0" dirty="0">
                <a:ln>
                  <a:noFill/>
                </a:ln>
                <a:solidFill>
                  <a:srgbClr val="1C2D4E"/>
                </a:solidFill>
                <a:effectLs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dont la tête a été relevée</a:t>
            </a:r>
          </a:p>
        </p:txBody>
      </p:sp>
      <p:sp>
        <p:nvSpPr>
          <p:cNvPr id="4" name="ZoneTexte 3"/>
          <p:cNvSpPr txBox="1"/>
          <p:nvPr>
            <p:custDataLst>
              <p:tags r:id="rId3"/>
            </p:custDataLst>
          </p:nvPr>
        </p:nvSpPr>
        <p:spPr>
          <a:xfrm>
            <a:off x="9615089" y="4854777"/>
            <a:ext cx="2599489"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Équipement pour réduire la friction</a:t>
            </a:r>
          </a:p>
        </p:txBody>
      </p:sp>
      <p:sp>
        <p:nvSpPr>
          <p:cNvPr id="6" name="ZoneTexte 5"/>
          <p:cNvSpPr txBox="1"/>
          <p:nvPr>
            <p:custDataLst>
              <p:tags r:id="rId4"/>
            </p:custDataLst>
          </p:nvPr>
        </p:nvSpPr>
        <p:spPr>
          <a:xfrm>
            <a:off x="4770249" y="4854777"/>
            <a:ext cx="3983202"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Petit banc, ou baisser le lit pour </a:t>
            </a:r>
            <a:br>
              <a:rPr kumimoji="0" lang="fr-CA" sz="2000" b="0" i="0" u="none" strike="noStrike" kern="1200" cap="none" spc="0" normalizeH="0" baseline="0" noProof="0" dirty="0">
                <a:ln>
                  <a:noFill/>
                </a:ln>
                <a:solidFill>
                  <a:srgbClr val="1C2D4E"/>
                </a:solidFill>
                <a:effectLs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que les genoux soient plus hauts que les hanches</a:t>
            </a:r>
          </a:p>
        </p:txBody>
      </p:sp>
      <p:pic>
        <p:nvPicPr>
          <p:cNvPr id="7" name="Image 6">
            <a:extLst>
              <a:ext uri="{FF2B5EF4-FFF2-40B4-BE49-F238E27FC236}">
                <a16:creationId xmlns:a16="http://schemas.microsoft.com/office/drawing/2014/main" id="{6C350F33-0B76-41A6-A590-3D0A64CA0949}"/>
              </a:ext>
            </a:extLst>
          </p:cNvPr>
          <p:cNvPicPr>
            <a:picLocks noChangeAspect="1"/>
          </p:cNvPicPr>
          <p:nvPr>
            <p:custDataLst>
              <p:tags r:id="rId5"/>
            </p:custDataLst>
          </p:nvPr>
        </p:nvPicPr>
        <p:blipFill>
          <a:blip r:embed="rId10"/>
          <a:stretch>
            <a:fillRect/>
          </a:stretch>
        </p:blipFill>
        <p:spPr>
          <a:xfrm>
            <a:off x="897918" y="2255353"/>
            <a:ext cx="3085509" cy="2354573"/>
          </a:xfrm>
          <a:prstGeom prst="rect">
            <a:avLst/>
          </a:prstGeom>
          <a:ln>
            <a:noFill/>
          </a:ln>
          <a:effectLst>
            <a:softEdge rad="112500"/>
          </a:effectLst>
        </p:spPr>
      </p:pic>
      <p:pic>
        <p:nvPicPr>
          <p:cNvPr id="9" name="Image 8">
            <a:extLst>
              <a:ext uri="{FF2B5EF4-FFF2-40B4-BE49-F238E27FC236}">
                <a16:creationId xmlns:a16="http://schemas.microsoft.com/office/drawing/2014/main" id="{E40EC12F-BD45-464B-A87F-B4FA78CA8B8D}"/>
              </a:ext>
            </a:extLst>
          </p:cNvPr>
          <p:cNvPicPr>
            <a:picLocks noChangeAspect="1"/>
          </p:cNvPicPr>
          <p:nvPr>
            <p:custDataLst>
              <p:tags r:id="rId6"/>
            </p:custDataLst>
          </p:nvPr>
        </p:nvPicPr>
        <p:blipFill>
          <a:blip r:embed="rId11"/>
          <a:stretch>
            <a:fillRect/>
          </a:stretch>
        </p:blipFill>
        <p:spPr>
          <a:xfrm>
            <a:off x="4681024" y="2126129"/>
            <a:ext cx="3612779" cy="2716035"/>
          </a:xfrm>
          <a:prstGeom prst="rect">
            <a:avLst/>
          </a:prstGeom>
        </p:spPr>
      </p:pic>
      <p:pic>
        <p:nvPicPr>
          <p:cNvPr id="13" name="Image 12">
            <a:extLst>
              <a:ext uri="{FF2B5EF4-FFF2-40B4-BE49-F238E27FC236}">
                <a16:creationId xmlns:a16="http://schemas.microsoft.com/office/drawing/2014/main" id="{535E2A02-9E88-4870-AB7B-FCBEC40F8211}"/>
              </a:ext>
            </a:extLst>
          </p:cNvPr>
          <p:cNvPicPr>
            <a:picLocks noChangeAspect="1"/>
          </p:cNvPicPr>
          <p:nvPr>
            <p:custDataLst>
              <p:tags r:id="rId7"/>
            </p:custDataLst>
          </p:nvPr>
        </p:nvPicPr>
        <p:blipFill>
          <a:blip r:embed="rId12"/>
          <a:stretch>
            <a:fillRect/>
          </a:stretch>
        </p:blipFill>
        <p:spPr>
          <a:xfrm>
            <a:off x="8840661" y="2312944"/>
            <a:ext cx="3781137" cy="2180034"/>
          </a:xfrm>
          <a:prstGeom prst="rect">
            <a:avLst/>
          </a:prstGeom>
        </p:spPr>
      </p:pic>
    </p:spTree>
    <p:extLst>
      <p:ext uri="{BB962C8B-B14F-4D97-AF65-F5344CB8AC3E}">
        <p14:creationId xmlns:p14="http://schemas.microsoft.com/office/powerpoint/2010/main" val="18020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AIDER UNE PERSONNE À SE COUCHER </a:t>
            </a:r>
            <a:br>
              <a:rPr lang="fr-CA" dirty="0"/>
            </a:br>
            <a:r>
              <a:rPr lang="fr-CA" dirty="0"/>
              <a:t>ET RENTRER LES JAMBES</a:t>
            </a:r>
          </a:p>
        </p:txBody>
      </p:sp>
      <p:pic>
        <p:nvPicPr>
          <p:cNvPr id="4" name="Image 3">
            <a:extLst>
              <a:ext uri="{FF2B5EF4-FFF2-40B4-BE49-F238E27FC236}">
                <a16:creationId xmlns:a16="http://schemas.microsoft.com/office/drawing/2014/main" id="{0B43D804-E7A5-44E0-9B01-AB0EE5E55BD8}"/>
              </a:ext>
            </a:extLst>
          </p:cNvPr>
          <p:cNvPicPr>
            <a:picLocks noChangeAspect="1"/>
          </p:cNvPicPr>
          <p:nvPr>
            <p:custDataLst>
              <p:tags r:id="rId2"/>
            </p:custDataLst>
          </p:nvPr>
        </p:nvPicPr>
        <p:blipFill>
          <a:blip r:embed="rId6"/>
          <a:stretch>
            <a:fillRect/>
          </a:stretch>
        </p:blipFill>
        <p:spPr>
          <a:xfrm>
            <a:off x="1492786" y="2061097"/>
            <a:ext cx="5084920" cy="4268822"/>
          </a:xfrm>
          <a:prstGeom prst="rect">
            <a:avLst/>
          </a:prstGeom>
        </p:spPr>
      </p:pic>
      <p:pic>
        <p:nvPicPr>
          <p:cNvPr id="6" name="Image 5">
            <a:extLst>
              <a:ext uri="{FF2B5EF4-FFF2-40B4-BE49-F238E27FC236}">
                <a16:creationId xmlns:a16="http://schemas.microsoft.com/office/drawing/2014/main" id="{83FC0ABC-7DA5-4568-9ED3-E755C3D9EE75}"/>
              </a:ext>
            </a:extLst>
          </p:cNvPr>
          <p:cNvPicPr>
            <a:picLocks noChangeAspect="1"/>
          </p:cNvPicPr>
          <p:nvPr>
            <p:custDataLst>
              <p:tags r:id="rId3"/>
            </p:custDataLst>
          </p:nvPr>
        </p:nvPicPr>
        <p:blipFill>
          <a:blip r:embed="rId7"/>
          <a:stretch>
            <a:fillRect/>
          </a:stretch>
        </p:blipFill>
        <p:spPr>
          <a:xfrm>
            <a:off x="6721475" y="2060642"/>
            <a:ext cx="4732534" cy="4272430"/>
          </a:xfrm>
          <a:prstGeom prst="rect">
            <a:avLst/>
          </a:prstGeom>
        </p:spPr>
      </p:pic>
    </p:spTree>
    <p:extLst>
      <p:ext uri="{BB962C8B-B14F-4D97-AF65-F5344CB8AC3E}">
        <p14:creationId xmlns:p14="http://schemas.microsoft.com/office/powerpoint/2010/main" val="154386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43225E3-2A71-E081-7CAD-580A047A7F6C}"/>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6DE55D24-7B1A-470C-089E-B4CF1B24B59F}"/>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5394264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392EA16-F855-3D4C-71C2-729C2F8AFCDC}"/>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88BF0094-6492-0132-222D-372151266CF7}"/>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8550911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76B6913-5741-C7A9-4603-5F81793C718C}"/>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D713D794-1D36-0282-8BCC-9AFE05B083B4}"/>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8348376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C80A3C-7399-6708-4DA3-0684AC3C2186}"/>
              </a:ext>
            </a:extLst>
          </p:cNvPr>
          <p:cNvPicPr/>
          <p:nvPr/>
        </p:nvPicPr>
        <p:blipFill>
          <a:blip r:embed="rId3"/>
          <a:stretch>
            <a:fillRect/>
          </a:stretch>
        </p:blipFill>
        <p:spPr>
          <a:xfrm>
            <a:off x="0" y="0"/>
            <a:ext cx="13442950" cy="7561263"/>
          </a:xfrm>
          <a:prstGeom prst="rect">
            <a:avLst/>
          </a:prstGeom>
        </p:spPr>
      </p:pic>
      <p:sp>
        <p:nvSpPr>
          <p:cNvPr id="7" name="Titre 6">
            <a:extLst>
              <a:ext uri="{FF2B5EF4-FFF2-40B4-BE49-F238E27FC236}">
                <a16:creationId xmlns:a16="http://schemas.microsoft.com/office/drawing/2014/main" id="{C19CE1E8-DBDB-2E5A-B756-22277D0F580D}"/>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1719202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6B7F87B-2B49-4425-B2DA-EB171406C842}"/>
              </a:ext>
            </a:extLst>
          </p:cNvPr>
          <p:cNvSpPr txBox="1"/>
          <p:nvPr>
            <p:custDataLst>
              <p:tags r:id="rId1"/>
            </p:custDataLst>
          </p:nvPr>
        </p:nvSpPr>
        <p:spPr>
          <a:xfrm>
            <a:off x="887773" y="5051402"/>
            <a:ext cx="2677062"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Les deux pieds sont </a:t>
            </a:r>
            <a:br>
              <a:rPr kumimoji="0" lang="fr-CA" sz="1800" b="0" i="0" u="none" strike="noStrike" kern="1200" cap="none" spc="0" normalizeH="0" baseline="0" noProof="0" dirty="0">
                <a:ln>
                  <a:noFill/>
                </a:ln>
                <a:solidFill>
                  <a:srgbClr val="1C2D4E"/>
                </a:solidFill>
                <a:effectLst/>
                <a:uLnTx/>
                <a:uFillTx/>
                <a:latin typeface="Calibri"/>
                <a:ea typeface="+mn-ea"/>
                <a:cs typeface="Arial" charset="0"/>
              </a:rPr>
            </a:b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en appui, côte à côte </a:t>
            </a:r>
            <a:br>
              <a:rPr kumimoji="0" lang="fr-CA" sz="1800" b="0" i="0" u="none" strike="noStrike" kern="1200" cap="none" spc="0" normalizeH="0" baseline="0" noProof="0" dirty="0">
                <a:ln>
                  <a:noFill/>
                </a:ln>
                <a:solidFill>
                  <a:srgbClr val="1C2D4E"/>
                </a:solidFill>
                <a:effectLst/>
                <a:uLnTx/>
                <a:uFillTx/>
                <a:latin typeface="Calibri"/>
                <a:ea typeface="+mn-ea"/>
                <a:cs typeface="Arial" charset="0"/>
              </a:rPr>
            </a:b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à la largeur des épaules</a:t>
            </a:r>
          </a:p>
        </p:txBody>
      </p:sp>
      <p:sp>
        <p:nvSpPr>
          <p:cNvPr id="10" name="ZoneTexte 9">
            <a:extLst>
              <a:ext uri="{FF2B5EF4-FFF2-40B4-BE49-F238E27FC236}">
                <a16:creationId xmlns:a16="http://schemas.microsoft.com/office/drawing/2014/main" id="{8D80402E-F3B7-4D01-93BB-FAF672FB173D}"/>
              </a:ext>
            </a:extLst>
          </p:cNvPr>
          <p:cNvSpPr txBox="1"/>
          <p:nvPr>
            <p:custDataLst>
              <p:tags r:id="rId2"/>
            </p:custDataLst>
          </p:nvPr>
        </p:nvSpPr>
        <p:spPr>
          <a:xfrm>
            <a:off x="4109448" y="5051402"/>
            <a:ext cx="2348587"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Transférer le poids d’un côté et fléchir </a:t>
            </a:r>
            <a:br>
              <a:rPr kumimoji="0" lang="fr-CA" sz="1800" b="0" i="0" u="none" strike="noStrike" kern="1200" cap="none" spc="0" normalizeH="0" baseline="0" noProof="0" dirty="0">
                <a:ln>
                  <a:noFill/>
                </a:ln>
                <a:solidFill>
                  <a:srgbClr val="1C2D4E"/>
                </a:solidFill>
                <a:effectLst/>
                <a:uLnTx/>
                <a:uFillTx/>
                <a:latin typeface="Calibri"/>
                <a:ea typeface="+mn-ea"/>
                <a:cs typeface="Arial" charset="0"/>
              </a:rPr>
            </a:b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le genou opposé </a:t>
            </a:r>
          </a:p>
        </p:txBody>
      </p:sp>
      <p:sp>
        <p:nvSpPr>
          <p:cNvPr id="11" name="ZoneTexte 10">
            <a:extLst>
              <a:ext uri="{FF2B5EF4-FFF2-40B4-BE49-F238E27FC236}">
                <a16:creationId xmlns:a16="http://schemas.microsoft.com/office/drawing/2014/main" id="{860C49CB-B891-4C5B-B89E-4854D67962A7}"/>
              </a:ext>
            </a:extLst>
          </p:cNvPr>
          <p:cNvSpPr txBox="1"/>
          <p:nvPr>
            <p:custDataLst>
              <p:tags r:id="rId3"/>
            </p:custDataLst>
          </p:nvPr>
        </p:nvSpPr>
        <p:spPr>
          <a:xfrm>
            <a:off x="7188566" y="5051402"/>
            <a:ext cx="2011612"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Avancer le pied </a:t>
            </a:r>
            <a:br>
              <a:rPr kumimoji="0" lang="fr-CA" sz="1800" b="0" i="0" u="none" strike="noStrike" kern="1200" cap="none" spc="0" normalizeH="0" baseline="0" noProof="0" dirty="0">
                <a:ln>
                  <a:noFill/>
                </a:ln>
                <a:solidFill>
                  <a:srgbClr val="1C2D4E"/>
                </a:solidFill>
                <a:effectLst/>
                <a:uLnTx/>
                <a:uFillTx/>
                <a:latin typeface="Calibri"/>
                <a:ea typeface="+mn-ea"/>
                <a:cs typeface="Arial" charset="0"/>
              </a:rPr>
            </a:b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et transférer </a:t>
            </a:r>
            <a:br>
              <a:rPr kumimoji="0" lang="fr-CA" sz="1800" b="0" i="0" u="none" strike="noStrike" kern="1200" cap="none" spc="0" normalizeH="0" baseline="0" noProof="0" dirty="0">
                <a:ln>
                  <a:noFill/>
                </a:ln>
                <a:solidFill>
                  <a:srgbClr val="1C2D4E"/>
                </a:solidFill>
                <a:effectLst/>
                <a:uLnTx/>
                <a:uFillTx/>
                <a:latin typeface="Calibri"/>
                <a:ea typeface="+mn-ea"/>
                <a:cs typeface="Arial" charset="0"/>
              </a:rPr>
            </a:b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le poids vers l’avant </a:t>
            </a:r>
          </a:p>
        </p:txBody>
      </p:sp>
      <p:sp>
        <p:nvSpPr>
          <p:cNvPr id="13" name="ZoneTexte 12">
            <a:extLst>
              <a:ext uri="{FF2B5EF4-FFF2-40B4-BE49-F238E27FC236}">
                <a16:creationId xmlns:a16="http://schemas.microsoft.com/office/drawing/2014/main" id="{6DA9865C-64EB-450D-8B03-6EBC7ADA9E49}"/>
              </a:ext>
            </a:extLst>
          </p:cNvPr>
          <p:cNvSpPr txBox="1"/>
          <p:nvPr>
            <p:custDataLst>
              <p:tags r:id="rId4"/>
            </p:custDataLst>
          </p:nvPr>
        </p:nvSpPr>
        <p:spPr>
          <a:xfrm>
            <a:off x="10136710" y="5056242"/>
            <a:ext cx="2348587"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Transférer le poids </a:t>
            </a:r>
            <a:br>
              <a:rPr kumimoji="0" lang="fr-CA" sz="1800" b="0" i="0" u="none" strike="noStrike" kern="1200" cap="none" spc="0" normalizeH="0" baseline="0" noProof="0" dirty="0">
                <a:ln>
                  <a:noFill/>
                </a:ln>
                <a:solidFill>
                  <a:srgbClr val="1C2D4E"/>
                </a:solidFill>
                <a:effectLst/>
                <a:uLnTx/>
                <a:uFillTx/>
                <a:latin typeface="Calibri"/>
                <a:ea typeface="+mn-ea"/>
                <a:cs typeface="Arial" charset="0"/>
              </a:rPr>
            </a:b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de l’autre côté </a:t>
            </a:r>
            <a:br>
              <a:rPr kumimoji="0" lang="fr-CA" sz="1800" b="0" i="0" u="none" strike="noStrike" kern="1200" cap="none" spc="0" normalizeH="0" baseline="0" noProof="0" dirty="0">
                <a:ln>
                  <a:noFill/>
                </a:ln>
                <a:solidFill>
                  <a:srgbClr val="1C2D4E"/>
                </a:solidFill>
                <a:effectLst/>
                <a:uLnTx/>
                <a:uFillTx/>
                <a:latin typeface="Calibri"/>
                <a:ea typeface="+mn-ea"/>
                <a:cs typeface="Arial" charset="0"/>
              </a:rPr>
            </a:b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et ramener la jambe </a:t>
            </a:r>
          </a:p>
        </p:txBody>
      </p:sp>
      <p:sp>
        <p:nvSpPr>
          <p:cNvPr id="3" name="Titre 2"/>
          <p:cNvSpPr>
            <a:spLocks noGrp="1"/>
          </p:cNvSpPr>
          <p:nvPr>
            <p:ph type="title"/>
            <p:custDataLst>
              <p:tags r:id="rId5"/>
            </p:custDataLst>
          </p:nvPr>
        </p:nvSpPr>
        <p:spPr/>
        <p:txBody>
          <a:bodyPr/>
          <a:lstStyle/>
          <a:p>
            <a:r>
              <a:rPr lang="fr-CA" dirty="0"/>
              <a:t>LA PERSONNE MARCHE </a:t>
            </a:r>
            <a:br>
              <a:rPr lang="fr-CA" dirty="0"/>
            </a:br>
            <a:r>
              <a:rPr lang="fr-CA" dirty="0"/>
              <a:t>AVEC SES MOUVEMENTS NATURELS</a:t>
            </a:r>
          </a:p>
        </p:txBody>
      </p:sp>
      <p:pic>
        <p:nvPicPr>
          <p:cNvPr id="4" name="Image 3">
            <a:extLst>
              <a:ext uri="{FF2B5EF4-FFF2-40B4-BE49-F238E27FC236}">
                <a16:creationId xmlns:a16="http://schemas.microsoft.com/office/drawing/2014/main" id="{2A6470B4-59B1-4CE5-A7EE-6E016D72268E}"/>
              </a:ext>
            </a:extLst>
          </p:cNvPr>
          <p:cNvPicPr>
            <a:picLocks noChangeAspect="1"/>
          </p:cNvPicPr>
          <p:nvPr>
            <p:custDataLst>
              <p:tags r:id="rId6"/>
            </p:custDataLst>
          </p:nvPr>
        </p:nvPicPr>
        <p:blipFill>
          <a:blip r:embed="rId12"/>
          <a:stretch>
            <a:fillRect/>
          </a:stretch>
        </p:blipFill>
        <p:spPr>
          <a:xfrm>
            <a:off x="1258711" y="1841477"/>
            <a:ext cx="1905000" cy="3209925"/>
          </a:xfrm>
          <a:prstGeom prst="rect">
            <a:avLst/>
          </a:prstGeom>
        </p:spPr>
      </p:pic>
      <p:pic>
        <p:nvPicPr>
          <p:cNvPr id="12" name="Image 11">
            <a:extLst>
              <a:ext uri="{FF2B5EF4-FFF2-40B4-BE49-F238E27FC236}">
                <a16:creationId xmlns:a16="http://schemas.microsoft.com/office/drawing/2014/main" id="{7A3657A4-A7DB-429F-902E-3F9C295F578F}"/>
              </a:ext>
            </a:extLst>
          </p:cNvPr>
          <p:cNvPicPr>
            <a:picLocks noChangeAspect="1"/>
          </p:cNvPicPr>
          <p:nvPr>
            <p:custDataLst>
              <p:tags r:id="rId7"/>
            </p:custDataLst>
          </p:nvPr>
        </p:nvPicPr>
        <p:blipFill>
          <a:blip r:embed="rId13"/>
          <a:stretch>
            <a:fillRect/>
          </a:stretch>
        </p:blipFill>
        <p:spPr>
          <a:xfrm>
            <a:off x="4232770" y="1841477"/>
            <a:ext cx="2025081" cy="3211200"/>
          </a:xfrm>
          <a:prstGeom prst="rect">
            <a:avLst/>
          </a:prstGeom>
        </p:spPr>
      </p:pic>
      <p:pic>
        <p:nvPicPr>
          <p:cNvPr id="25" name="Image 24">
            <a:extLst>
              <a:ext uri="{FF2B5EF4-FFF2-40B4-BE49-F238E27FC236}">
                <a16:creationId xmlns:a16="http://schemas.microsoft.com/office/drawing/2014/main" id="{CC3649C7-E19B-4FF8-8059-DDFCBC239899}"/>
              </a:ext>
            </a:extLst>
          </p:cNvPr>
          <p:cNvPicPr>
            <a:picLocks noChangeAspect="1"/>
          </p:cNvPicPr>
          <p:nvPr>
            <p:custDataLst>
              <p:tags r:id="rId8"/>
            </p:custDataLst>
          </p:nvPr>
        </p:nvPicPr>
        <p:blipFill>
          <a:blip r:embed="rId14"/>
          <a:stretch>
            <a:fillRect/>
          </a:stretch>
        </p:blipFill>
        <p:spPr>
          <a:xfrm>
            <a:off x="7326909" y="1840202"/>
            <a:ext cx="1939528" cy="3211200"/>
          </a:xfrm>
          <a:prstGeom prst="rect">
            <a:avLst/>
          </a:prstGeom>
        </p:spPr>
      </p:pic>
      <p:pic>
        <p:nvPicPr>
          <p:cNvPr id="27" name="Image 26">
            <a:extLst>
              <a:ext uri="{FF2B5EF4-FFF2-40B4-BE49-F238E27FC236}">
                <a16:creationId xmlns:a16="http://schemas.microsoft.com/office/drawing/2014/main" id="{0DF3E98C-4D1E-4907-A76A-9E4DA2FA8C79}"/>
              </a:ext>
            </a:extLst>
          </p:cNvPr>
          <p:cNvPicPr>
            <a:picLocks noChangeAspect="1"/>
          </p:cNvPicPr>
          <p:nvPr>
            <p:custDataLst>
              <p:tags r:id="rId9"/>
            </p:custDataLst>
          </p:nvPr>
        </p:nvPicPr>
        <p:blipFill>
          <a:blip r:embed="rId15"/>
          <a:stretch>
            <a:fillRect/>
          </a:stretch>
        </p:blipFill>
        <p:spPr>
          <a:xfrm>
            <a:off x="10335495" y="1840202"/>
            <a:ext cx="1833668" cy="3211200"/>
          </a:xfrm>
          <a:prstGeom prst="rect">
            <a:avLst/>
          </a:prstGeom>
        </p:spPr>
      </p:pic>
    </p:spTree>
    <p:extLst>
      <p:ext uri="{BB962C8B-B14F-4D97-AF65-F5344CB8AC3E}">
        <p14:creationId xmlns:p14="http://schemas.microsoft.com/office/powerpoint/2010/main" val="114993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EC0A96A-D9DA-1F4C-33E0-F6DB71375C98}"/>
              </a:ext>
            </a:extLst>
          </p:cNvPr>
          <p:cNvPicPr>
            <a:picLocks noChangeAspect="1"/>
          </p:cNvPicPr>
          <p:nvPr/>
        </p:nvPicPr>
        <p:blipFill>
          <a:blip r:embed="rId3"/>
          <a:stretch>
            <a:fillRect/>
          </a:stretch>
        </p:blipFill>
        <p:spPr>
          <a:xfrm>
            <a:off x="-1341" y="0"/>
            <a:ext cx="13445630" cy="7561263"/>
          </a:xfrm>
          <a:prstGeom prst="rect">
            <a:avLst/>
          </a:prstGeom>
        </p:spPr>
      </p:pic>
      <p:sp>
        <p:nvSpPr>
          <p:cNvPr id="6" name="Titre 5">
            <a:extLst>
              <a:ext uri="{FF2B5EF4-FFF2-40B4-BE49-F238E27FC236}">
                <a16:creationId xmlns:a16="http://schemas.microsoft.com/office/drawing/2014/main" id="{DAE8D799-B332-F51B-DD84-2C99C10ABCED}"/>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2781439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dirty="0"/>
              <a:t>STIMULER UNE PERSONNE À MARCHER</a:t>
            </a:r>
          </a:p>
        </p:txBody>
      </p:sp>
      <p:pic>
        <p:nvPicPr>
          <p:cNvPr id="8" name="Image 7">
            <a:extLst>
              <a:ext uri="{FF2B5EF4-FFF2-40B4-BE49-F238E27FC236}">
                <a16:creationId xmlns:a16="http://schemas.microsoft.com/office/drawing/2014/main" id="{EF1A110B-4C7E-4202-A89D-46A6CA25BAB6}"/>
              </a:ext>
            </a:extLst>
          </p:cNvPr>
          <p:cNvPicPr>
            <a:picLocks noChangeAspect="1"/>
          </p:cNvPicPr>
          <p:nvPr>
            <p:custDataLst>
              <p:tags r:id="rId2"/>
            </p:custDataLst>
          </p:nvPr>
        </p:nvPicPr>
        <p:blipFill>
          <a:blip r:embed="rId7"/>
          <a:stretch>
            <a:fillRect/>
          </a:stretch>
        </p:blipFill>
        <p:spPr>
          <a:xfrm>
            <a:off x="846544" y="1756077"/>
            <a:ext cx="3357982" cy="4949754"/>
          </a:xfrm>
          <a:prstGeom prst="rect">
            <a:avLst/>
          </a:prstGeom>
        </p:spPr>
      </p:pic>
      <p:pic>
        <p:nvPicPr>
          <p:cNvPr id="9" name="Image 8">
            <a:extLst>
              <a:ext uri="{FF2B5EF4-FFF2-40B4-BE49-F238E27FC236}">
                <a16:creationId xmlns:a16="http://schemas.microsoft.com/office/drawing/2014/main" id="{3731EFAA-00B7-4B50-A7CA-E3258415C595}"/>
              </a:ext>
            </a:extLst>
          </p:cNvPr>
          <p:cNvPicPr>
            <a:picLocks noChangeAspect="1"/>
          </p:cNvPicPr>
          <p:nvPr>
            <p:custDataLst>
              <p:tags r:id="rId3"/>
            </p:custDataLst>
          </p:nvPr>
        </p:nvPicPr>
        <p:blipFill>
          <a:blip r:embed="rId8"/>
          <a:stretch>
            <a:fillRect/>
          </a:stretch>
        </p:blipFill>
        <p:spPr>
          <a:xfrm>
            <a:off x="4933253" y="1756304"/>
            <a:ext cx="3124884" cy="4949482"/>
          </a:xfrm>
          <a:prstGeom prst="rect">
            <a:avLst/>
          </a:prstGeom>
        </p:spPr>
      </p:pic>
      <p:pic>
        <p:nvPicPr>
          <p:cNvPr id="10" name="Image 9">
            <a:extLst>
              <a:ext uri="{FF2B5EF4-FFF2-40B4-BE49-F238E27FC236}">
                <a16:creationId xmlns:a16="http://schemas.microsoft.com/office/drawing/2014/main" id="{F9ADC443-DF33-40CE-81F2-0813FEFFCB9A}"/>
              </a:ext>
            </a:extLst>
          </p:cNvPr>
          <p:cNvPicPr>
            <a:picLocks noChangeAspect="1"/>
          </p:cNvPicPr>
          <p:nvPr>
            <p:custDataLst>
              <p:tags r:id="rId4"/>
            </p:custDataLst>
          </p:nvPr>
        </p:nvPicPr>
        <p:blipFill>
          <a:blip r:embed="rId9"/>
          <a:stretch>
            <a:fillRect/>
          </a:stretch>
        </p:blipFill>
        <p:spPr>
          <a:xfrm>
            <a:off x="8446432" y="1756121"/>
            <a:ext cx="4147482" cy="4949482"/>
          </a:xfrm>
          <a:prstGeom prst="rect">
            <a:avLst/>
          </a:prstGeom>
        </p:spPr>
      </p:pic>
    </p:spTree>
    <p:extLst>
      <p:ext uri="{BB962C8B-B14F-4D97-AF65-F5344CB8AC3E}">
        <p14:creationId xmlns:p14="http://schemas.microsoft.com/office/powerpoint/2010/main" val="323641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5781707-0AE6-BD34-22C9-D5BFC4B5D53A}"/>
              </a:ext>
            </a:extLst>
          </p:cNvPr>
          <p:cNvPicPr/>
          <p:nvPr/>
        </p:nvPicPr>
        <p:blipFill>
          <a:blip r:embed="rId3"/>
          <a:stretch>
            <a:fillRect/>
          </a:stretch>
        </p:blipFill>
        <p:spPr>
          <a:xfrm>
            <a:off x="0" y="0"/>
            <a:ext cx="13442950" cy="7561263"/>
          </a:xfrm>
          <a:prstGeom prst="rect">
            <a:avLst/>
          </a:prstGeom>
        </p:spPr>
      </p:pic>
    </p:spTree>
    <p:extLst>
      <p:ext uri="{BB962C8B-B14F-4D97-AF65-F5344CB8AC3E}">
        <p14:creationId xmlns:p14="http://schemas.microsoft.com/office/powerpoint/2010/main" val="24981302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dirty="0"/>
              <a:t>DES ÉQUIPEMENTS POUR AIDER </a:t>
            </a:r>
            <a:br>
              <a:rPr lang="fr-CA" dirty="0"/>
            </a:br>
            <a:r>
              <a:rPr lang="fr-CA" dirty="0"/>
              <a:t>UNE PERSONNE À MARCHER</a:t>
            </a:r>
          </a:p>
        </p:txBody>
      </p:sp>
      <p:sp>
        <p:nvSpPr>
          <p:cNvPr id="11" name="ZoneTexte 10">
            <a:extLst>
              <a:ext uri="{FF2B5EF4-FFF2-40B4-BE49-F238E27FC236}">
                <a16:creationId xmlns:a16="http://schemas.microsoft.com/office/drawing/2014/main" id="{5ECEA55D-2C94-4178-A755-C09FB0CA7C8A}"/>
              </a:ext>
            </a:extLst>
          </p:cNvPr>
          <p:cNvSpPr txBox="1"/>
          <p:nvPr>
            <p:custDataLst>
              <p:tags r:id="rId2"/>
            </p:custDataLst>
          </p:nvPr>
        </p:nvSpPr>
        <p:spPr>
          <a:xfrm>
            <a:off x="3230046" y="6139738"/>
            <a:ext cx="170784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Main courante</a:t>
            </a:r>
          </a:p>
        </p:txBody>
      </p:sp>
      <p:sp>
        <p:nvSpPr>
          <p:cNvPr id="13" name="ZoneTexte 12">
            <a:extLst>
              <a:ext uri="{FF2B5EF4-FFF2-40B4-BE49-F238E27FC236}">
                <a16:creationId xmlns:a16="http://schemas.microsoft.com/office/drawing/2014/main" id="{CB562614-989D-4F86-9D65-8F8689CF3CAB}"/>
              </a:ext>
            </a:extLst>
          </p:cNvPr>
          <p:cNvSpPr txBox="1"/>
          <p:nvPr>
            <p:custDataLst>
              <p:tags r:id="rId3"/>
            </p:custDataLst>
          </p:nvPr>
        </p:nvSpPr>
        <p:spPr>
          <a:xfrm>
            <a:off x="7843667" y="6139738"/>
            <a:ext cx="1322798"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Marchette</a:t>
            </a:r>
          </a:p>
        </p:txBody>
      </p:sp>
      <p:pic>
        <p:nvPicPr>
          <p:cNvPr id="4" name="Image 3">
            <a:extLst>
              <a:ext uri="{FF2B5EF4-FFF2-40B4-BE49-F238E27FC236}">
                <a16:creationId xmlns:a16="http://schemas.microsoft.com/office/drawing/2014/main" id="{9D5F6BEF-CCE6-4B7B-9330-8766D9F50EF6}"/>
              </a:ext>
            </a:extLst>
          </p:cNvPr>
          <p:cNvPicPr>
            <a:picLocks noChangeAspect="1"/>
          </p:cNvPicPr>
          <p:nvPr>
            <p:custDataLst>
              <p:tags r:id="rId4"/>
            </p:custDataLst>
          </p:nvPr>
        </p:nvPicPr>
        <p:blipFill>
          <a:blip r:embed="rId8"/>
          <a:stretch>
            <a:fillRect/>
          </a:stretch>
        </p:blipFill>
        <p:spPr>
          <a:xfrm>
            <a:off x="2444467" y="2190751"/>
            <a:ext cx="3279000" cy="3672478"/>
          </a:xfrm>
          <a:prstGeom prst="rect">
            <a:avLst/>
          </a:prstGeom>
        </p:spPr>
      </p:pic>
      <p:pic>
        <p:nvPicPr>
          <p:cNvPr id="9" name="Image 8">
            <a:extLst>
              <a:ext uri="{FF2B5EF4-FFF2-40B4-BE49-F238E27FC236}">
                <a16:creationId xmlns:a16="http://schemas.microsoft.com/office/drawing/2014/main" id="{C55BE2A1-D0E7-4DCF-BB7F-9621016DD883}"/>
              </a:ext>
            </a:extLst>
          </p:cNvPr>
          <p:cNvPicPr>
            <a:picLocks noChangeAspect="1"/>
          </p:cNvPicPr>
          <p:nvPr>
            <p:custDataLst>
              <p:tags r:id="rId5"/>
            </p:custDataLst>
          </p:nvPr>
        </p:nvPicPr>
        <p:blipFill>
          <a:blip r:embed="rId9"/>
          <a:stretch>
            <a:fillRect/>
          </a:stretch>
        </p:blipFill>
        <p:spPr>
          <a:xfrm>
            <a:off x="6771085" y="2002208"/>
            <a:ext cx="3425876" cy="4090898"/>
          </a:xfrm>
          <a:prstGeom prst="rect">
            <a:avLst/>
          </a:prstGeom>
        </p:spPr>
      </p:pic>
    </p:spTree>
    <p:extLst>
      <p:ext uri="{BB962C8B-B14F-4D97-AF65-F5344CB8AC3E}">
        <p14:creationId xmlns:p14="http://schemas.microsoft.com/office/powerpoint/2010/main" val="249496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dirty="0"/>
              <a:t>LE SOIGNANT AIDE UNE PERSONNE À MARCHER</a:t>
            </a:r>
          </a:p>
        </p:txBody>
      </p:sp>
      <p:pic>
        <p:nvPicPr>
          <p:cNvPr id="4" name="Image 3">
            <a:extLst>
              <a:ext uri="{FF2B5EF4-FFF2-40B4-BE49-F238E27FC236}">
                <a16:creationId xmlns:a16="http://schemas.microsoft.com/office/drawing/2014/main" id="{C05A6892-37F9-46A5-8BA8-3A89DC1D2E4D}"/>
              </a:ext>
            </a:extLst>
          </p:cNvPr>
          <p:cNvPicPr>
            <a:picLocks noChangeAspect="1"/>
          </p:cNvPicPr>
          <p:nvPr>
            <p:custDataLst>
              <p:tags r:id="rId2"/>
            </p:custDataLst>
          </p:nvPr>
        </p:nvPicPr>
        <p:blipFill>
          <a:blip r:embed="rId9"/>
          <a:stretch>
            <a:fillRect/>
          </a:stretch>
        </p:blipFill>
        <p:spPr>
          <a:xfrm>
            <a:off x="2818526" y="2537638"/>
            <a:ext cx="1676031" cy="3409200"/>
          </a:xfrm>
          <a:prstGeom prst="rect">
            <a:avLst/>
          </a:prstGeom>
        </p:spPr>
      </p:pic>
      <p:pic>
        <p:nvPicPr>
          <p:cNvPr id="13" name="Image 12">
            <a:extLst>
              <a:ext uri="{FF2B5EF4-FFF2-40B4-BE49-F238E27FC236}">
                <a16:creationId xmlns:a16="http://schemas.microsoft.com/office/drawing/2014/main" id="{AE459D31-8716-473B-8BB5-9B025F8320B4}"/>
              </a:ext>
            </a:extLst>
          </p:cNvPr>
          <p:cNvPicPr>
            <a:picLocks noChangeAspect="1"/>
          </p:cNvPicPr>
          <p:nvPr>
            <p:custDataLst>
              <p:tags r:id="rId3"/>
            </p:custDataLst>
          </p:nvPr>
        </p:nvPicPr>
        <p:blipFill>
          <a:blip r:embed="rId10"/>
          <a:stretch>
            <a:fillRect/>
          </a:stretch>
        </p:blipFill>
        <p:spPr>
          <a:xfrm>
            <a:off x="8104449" y="1705582"/>
            <a:ext cx="2141052" cy="4262988"/>
          </a:xfrm>
          <a:prstGeom prst="rect">
            <a:avLst/>
          </a:prstGeom>
        </p:spPr>
      </p:pic>
      <p:pic>
        <p:nvPicPr>
          <p:cNvPr id="16" name="Image 15">
            <a:extLst>
              <a:ext uri="{FF2B5EF4-FFF2-40B4-BE49-F238E27FC236}">
                <a16:creationId xmlns:a16="http://schemas.microsoft.com/office/drawing/2014/main" id="{7206549C-CAC2-40CE-AE4B-0DE9FC8AE30A}"/>
              </a:ext>
            </a:extLst>
          </p:cNvPr>
          <p:cNvPicPr>
            <a:picLocks noChangeAspect="1"/>
          </p:cNvPicPr>
          <p:nvPr>
            <p:custDataLst>
              <p:tags r:id="rId4"/>
            </p:custDataLst>
          </p:nvPr>
        </p:nvPicPr>
        <p:blipFill>
          <a:blip r:embed="rId9"/>
          <a:stretch>
            <a:fillRect/>
          </a:stretch>
        </p:blipFill>
        <p:spPr>
          <a:xfrm>
            <a:off x="2608654" y="1697339"/>
            <a:ext cx="2290723" cy="4659538"/>
          </a:xfrm>
          <a:prstGeom prst="rect">
            <a:avLst/>
          </a:prstGeom>
        </p:spPr>
      </p:pic>
      <p:sp>
        <p:nvSpPr>
          <p:cNvPr id="8" name="ZoneTexte 7">
            <a:extLst>
              <a:ext uri="{FF2B5EF4-FFF2-40B4-BE49-F238E27FC236}">
                <a16:creationId xmlns:a16="http://schemas.microsoft.com/office/drawing/2014/main" id="{3CCFA0D1-07B7-4253-8A73-7C3096BF2530}"/>
              </a:ext>
            </a:extLst>
          </p:cNvPr>
          <p:cNvSpPr txBox="1"/>
          <p:nvPr>
            <p:custDataLst>
              <p:tags r:id="rId5"/>
            </p:custDataLst>
          </p:nvPr>
        </p:nvSpPr>
        <p:spPr>
          <a:xfrm>
            <a:off x="7169695" y="5973582"/>
            <a:ext cx="4247791"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highlight>
                  <a:srgbClr val="FFFFFF"/>
                </a:highlight>
                <a:uLnTx/>
                <a:uFillTx/>
                <a:latin typeface="Calibri"/>
                <a:ea typeface="+mn-ea"/>
                <a:cs typeface="Arial" charset="0"/>
              </a:rPr>
              <a:t>Soignant sur le côté, perpendiculaire </a:t>
            </a:r>
            <a:br>
              <a:rPr kumimoji="0" lang="fr-CA" sz="2000" b="0" i="0" u="none" strike="noStrike" kern="1200" cap="none" spc="0" normalizeH="0" baseline="0" noProof="0" dirty="0">
                <a:ln>
                  <a:noFill/>
                </a:ln>
                <a:solidFill>
                  <a:srgbClr val="1C2D4E"/>
                </a:solidFill>
                <a:effectLst/>
                <a:highlight>
                  <a:srgbClr val="FFFFFF"/>
                </a:highligh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highlight>
                  <a:srgbClr val="FFFFFF"/>
                </a:highlight>
                <a:uLnTx/>
                <a:uFillTx/>
                <a:latin typeface="Calibri"/>
                <a:ea typeface="+mn-ea"/>
                <a:cs typeface="Arial" charset="0"/>
              </a:rPr>
              <a:t>à la personne, en pas chassé</a:t>
            </a:r>
          </a:p>
        </p:txBody>
      </p:sp>
      <p:sp>
        <p:nvSpPr>
          <p:cNvPr id="15" name="ZoneTexte 14">
            <a:extLst>
              <a:ext uri="{FF2B5EF4-FFF2-40B4-BE49-F238E27FC236}">
                <a16:creationId xmlns:a16="http://schemas.microsoft.com/office/drawing/2014/main" id="{A323CD8D-D6A2-4284-BD2C-D48861077555}"/>
              </a:ext>
            </a:extLst>
          </p:cNvPr>
          <p:cNvSpPr txBox="1"/>
          <p:nvPr>
            <p:custDataLst>
              <p:tags r:id="rId6"/>
            </p:custDataLst>
          </p:nvPr>
        </p:nvSpPr>
        <p:spPr>
          <a:xfrm>
            <a:off x="1972456" y="5973582"/>
            <a:ext cx="3776745"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highlight>
                  <a:srgbClr val="FFFFFF"/>
                </a:highlight>
                <a:uLnTx/>
                <a:uFillTx/>
                <a:latin typeface="Calibri"/>
                <a:ea typeface="+mn-ea"/>
                <a:cs typeface="Arial" charset="0"/>
              </a:rPr>
              <a:t>Soignant sur le côté, parallèle</a:t>
            </a:r>
            <a:br>
              <a:rPr kumimoji="0" lang="fr-CA" sz="2000" b="0" i="0" u="none" strike="noStrike" kern="1200" cap="none" spc="0" normalizeH="0" baseline="0" noProof="0" dirty="0">
                <a:ln>
                  <a:noFill/>
                </a:ln>
                <a:solidFill>
                  <a:srgbClr val="1C2D4E"/>
                </a:solidFill>
                <a:effectLst/>
                <a:highlight>
                  <a:srgbClr val="FFFFFF"/>
                </a:highligh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highlight>
                  <a:srgbClr val="FFFFFF"/>
                </a:highlight>
                <a:uLnTx/>
                <a:uFillTx/>
                <a:latin typeface="Calibri"/>
                <a:ea typeface="+mn-ea"/>
                <a:cs typeface="Arial" charset="0"/>
              </a:rPr>
              <a:t>à la personne, en alternant les pas</a:t>
            </a:r>
          </a:p>
        </p:txBody>
      </p:sp>
    </p:spTree>
    <p:extLst>
      <p:ext uri="{BB962C8B-B14F-4D97-AF65-F5344CB8AC3E}">
        <p14:creationId xmlns:p14="http://schemas.microsoft.com/office/powerpoint/2010/main" val="128072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ACCOMPAGNER LORS DE LA CHUTE</a:t>
            </a:r>
          </a:p>
        </p:txBody>
      </p:sp>
      <p:pic>
        <p:nvPicPr>
          <p:cNvPr id="7" name="M8_Accompagner lors de la chute">
            <a:hlinkClick r:id="" action="ppaction://media"/>
            <a:extLst>
              <a:ext uri="{FF2B5EF4-FFF2-40B4-BE49-F238E27FC236}">
                <a16:creationId xmlns:a16="http://schemas.microsoft.com/office/drawing/2014/main" id="{6FCAD8DD-2AAB-4ECD-B94A-509AFE0AAC36}"/>
              </a:ext>
            </a:extLst>
          </p:cNvPr>
          <p:cNvPicPr>
            <a:picLocks noGrp="1" noChangeAspect="1"/>
          </p:cNvPicPr>
          <p:nvPr>
            <p:ph idx="1"/>
            <a:videoFile r:link="rId3"/>
            <p:custDataLst>
              <p:tags r:id="rId4"/>
            </p:custDataLst>
            <p:extLst>
              <p:ext uri="{DAA4B4D4-6D71-4841-9C94-3DE7FCFB9230}">
                <p14:media xmlns:p14="http://schemas.microsoft.com/office/powerpoint/2010/main" r:embed="rId2"/>
              </p:ext>
            </p:extLst>
          </p:nvPr>
        </p:nvPicPr>
        <p:blipFill>
          <a:blip r:embed="rId7"/>
          <a:stretch>
            <a:fillRect/>
          </a:stretch>
        </p:blipFill>
        <p:spPr>
          <a:xfrm>
            <a:off x="1919297" y="1679222"/>
            <a:ext cx="9035590" cy="50828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1010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86AD611-AD04-8659-8668-3AD576A42431}"/>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52851134-5E6F-B731-9EE7-DF6AA1528BFE}"/>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9849024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D32E5B4-E81A-AE30-BF66-3B5B967A6201}"/>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8E16FD45-0583-2E28-F85A-E952CDC96CD9}"/>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8243292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79F180-5ACB-1701-964E-A835C74CE9FF}"/>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07CC1FEF-2399-EB07-36E4-5DDDEE5A6BD1}"/>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6724753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SE RELEVER DU SOL AVEC SES MOUVEMENTS NATURELS</a:t>
            </a:r>
          </a:p>
        </p:txBody>
      </p:sp>
      <p:sp>
        <p:nvSpPr>
          <p:cNvPr id="12" name="ZoneTexte 11">
            <a:extLst>
              <a:ext uri="{FF2B5EF4-FFF2-40B4-BE49-F238E27FC236}">
                <a16:creationId xmlns:a16="http://schemas.microsoft.com/office/drawing/2014/main" id="{82D4E2E4-B4E7-4739-A4AB-642DDA1AC7AF}"/>
              </a:ext>
            </a:extLst>
          </p:cNvPr>
          <p:cNvSpPr txBox="1"/>
          <p:nvPr>
            <p:custDataLst>
              <p:tags r:id="rId2"/>
            </p:custDataLst>
          </p:nvPr>
        </p:nvSpPr>
        <p:spPr>
          <a:xfrm>
            <a:off x="1178584" y="3274519"/>
            <a:ext cx="221110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Se tourner sur le côté</a:t>
            </a:r>
          </a:p>
        </p:txBody>
      </p:sp>
      <p:sp>
        <p:nvSpPr>
          <p:cNvPr id="13" name="ZoneTexte 12">
            <a:extLst>
              <a:ext uri="{FF2B5EF4-FFF2-40B4-BE49-F238E27FC236}">
                <a16:creationId xmlns:a16="http://schemas.microsoft.com/office/drawing/2014/main" id="{3E0407BC-F6DB-4F0F-8B7F-72B023A2C656}"/>
              </a:ext>
            </a:extLst>
          </p:cNvPr>
          <p:cNvSpPr txBox="1"/>
          <p:nvPr>
            <p:custDataLst>
              <p:tags r:id="rId3"/>
            </p:custDataLst>
          </p:nvPr>
        </p:nvSpPr>
        <p:spPr>
          <a:xfrm>
            <a:off x="5110134" y="3330236"/>
            <a:ext cx="299738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Prendre appui sur les mains pour redresser le tronc</a:t>
            </a:r>
          </a:p>
        </p:txBody>
      </p:sp>
      <p:pic>
        <p:nvPicPr>
          <p:cNvPr id="5" name="Image 4">
            <a:extLst>
              <a:ext uri="{FF2B5EF4-FFF2-40B4-BE49-F238E27FC236}">
                <a16:creationId xmlns:a16="http://schemas.microsoft.com/office/drawing/2014/main" id="{7BBDE24A-66C6-4FC6-97AA-DA240794BCF7}"/>
              </a:ext>
            </a:extLst>
          </p:cNvPr>
          <p:cNvPicPr>
            <a:picLocks noChangeAspect="1"/>
          </p:cNvPicPr>
          <p:nvPr>
            <p:custDataLst>
              <p:tags r:id="rId4"/>
            </p:custDataLst>
          </p:nvPr>
        </p:nvPicPr>
        <p:blipFill>
          <a:blip r:embed="rId22"/>
          <a:stretch>
            <a:fillRect/>
          </a:stretch>
        </p:blipFill>
        <p:spPr>
          <a:xfrm>
            <a:off x="1250553" y="1805461"/>
            <a:ext cx="2777437" cy="1469058"/>
          </a:xfrm>
          <a:prstGeom prst="rect">
            <a:avLst/>
          </a:prstGeom>
        </p:spPr>
      </p:pic>
      <p:pic>
        <p:nvPicPr>
          <p:cNvPr id="9" name="Image 8">
            <a:extLst>
              <a:ext uri="{FF2B5EF4-FFF2-40B4-BE49-F238E27FC236}">
                <a16:creationId xmlns:a16="http://schemas.microsoft.com/office/drawing/2014/main" id="{8C9B9E0F-03E2-4DE7-B703-862C005C95EC}"/>
              </a:ext>
            </a:extLst>
          </p:cNvPr>
          <p:cNvPicPr>
            <a:picLocks noChangeAspect="1"/>
          </p:cNvPicPr>
          <p:nvPr>
            <p:custDataLst>
              <p:tags r:id="rId5"/>
            </p:custDataLst>
          </p:nvPr>
        </p:nvPicPr>
        <p:blipFill>
          <a:blip r:embed="rId23"/>
          <a:stretch>
            <a:fillRect/>
          </a:stretch>
        </p:blipFill>
        <p:spPr>
          <a:xfrm>
            <a:off x="5180714" y="1851761"/>
            <a:ext cx="2926800" cy="1469185"/>
          </a:xfrm>
          <a:prstGeom prst="rect">
            <a:avLst/>
          </a:prstGeom>
        </p:spPr>
      </p:pic>
      <p:sp>
        <p:nvSpPr>
          <p:cNvPr id="14" name="ZoneTexte 13">
            <a:extLst>
              <a:ext uri="{FF2B5EF4-FFF2-40B4-BE49-F238E27FC236}">
                <a16:creationId xmlns:a16="http://schemas.microsoft.com/office/drawing/2014/main" id="{E43D1737-8214-430C-983D-878B8AB94C2F}"/>
              </a:ext>
            </a:extLst>
          </p:cNvPr>
          <p:cNvSpPr txBox="1"/>
          <p:nvPr>
            <p:custDataLst>
              <p:tags r:id="rId6"/>
            </p:custDataLst>
          </p:nvPr>
        </p:nvSpPr>
        <p:spPr>
          <a:xfrm>
            <a:off x="9079132" y="3330236"/>
            <a:ext cx="3525697"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S’agenouiller et s’appuyer sur une chaise ou tout autre support stable</a:t>
            </a:r>
          </a:p>
        </p:txBody>
      </p:sp>
      <p:pic>
        <p:nvPicPr>
          <p:cNvPr id="19" name="Image 18">
            <a:extLst>
              <a:ext uri="{FF2B5EF4-FFF2-40B4-BE49-F238E27FC236}">
                <a16:creationId xmlns:a16="http://schemas.microsoft.com/office/drawing/2014/main" id="{75A83DE9-0ED0-4C91-B4C3-9E36CB7EA765}"/>
              </a:ext>
            </a:extLst>
          </p:cNvPr>
          <p:cNvPicPr>
            <a:picLocks noChangeAspect="1"/>
          </p:cNvPicPr>
          <p:nvPr>
            <p:custDataLst>
              <p:tags r:id="rId7"/>
            </p:custDataLst>
          </p:nvPr>
        </p:nvPicPr>
        <p:blipFill>
          <a:blip r:embed="rId24"/>
          <a:stretch>
            <a:fillRect/>
          </a:stretch>
        </p:blipFill>
        <p:spPr>
          <a:xfrm>
            <a:off x="9260238" y="1838906"/>
            <a:ext cx="2515069" cy="1468800"/>
          </a:xfrm>
          <a:prstGeom prst="rect">
            <a:avLst/>
          </a:prstGeom>
        </p:spPr>
      </p:pic>
      <p:sp>
        <p:nvSpPr>
          <p:cNvPr id="15" name="ZoneTexte 14">
            <a:extLst>
              <a:ext uri="{FF2B5EF4-FFF2-40B4-BE49-F238E27FC236}">
                <a16:creationId xmlns:a16="http://schemas.microsoft.com/office/drawing/2014/main" id="{77A6EA71-CD66-47B6-8F7D-523A2433C36D}"/>
              </a:ext>
            </a:extLst>
          </p:cNvPr>
          <p:cNvSpPr txBox="1"/>
          <p:nvPr>
            <p:custDataLst>
              <p:tags r:id="rId8"/>
            </p:custDataLst>
          </p:nvPr>
        </p:nvSpPr>
        <p:spPr>
          <a:xfrm>
            <a:off x="1165255" y="5696453"/>
            <a:ext cx="301745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Lever un genou et appuyer sur les appuie-bras ou l’assise</a:t>
            </a:r>
          </a:p>
        </p:txBody>
      </p:sp>
      <p:pic>
        <p:nvPicPr>
          <p:cNvPr id="21" name="Image 20">
            <a:extLst>
              <a:ext uri="{FF2B5EF4-FFF2-40B4-BE49-F238E27FC236}">
                <a16:creationId xmlns:a16="http://schemas.microsoft.com/office/drawing/2014/main" id="{BFAA64E6-1FBD-443A-9B91-B39DD80D6581}"/>
              </a:ext>
            </a:extLst>
          </p:cNvPr>
          <p:cNvPicPr>
            <a:picLocks noChangeAspect="1"/>
          </p:cNvPicPr>
          <p:nvPr>
            <p:custDataLst>
              <p:tags r:id="rId9"/>
            </p:custDataLst>
          </p:nvPr>
        </p:nvPicPr>
        <p:blipFill>
          <a:blip r:embed="rId25"/>
          <a:stretch>
            <a:fillRect/>
          </a:stretch>
        </p:blipFill>
        <p:spPr>
          <a:xfrm>
            <a:off x="1250553" y="4253566"/>
            <a:ext cx="2593839" cy="1468800"/>
          </a:xfrm>
          <a:prstGeom prst="rect">
            <a:avLst/>
          </a:prstGeom>
        </p:spPr>
      </p:pic>
      <p:sp>
        <p:nvSpPr>
          <p:cNvPr id="16" name="ZoneTexte 15">
            <a:extLst>
              <a:ext uri="{FF2B5EF4-FFF2-40B4-BE49-F238E27FC236}">
                <a16:creationId xmlns:a16="http://schemas.microsoft.com/office/drawing/2014/main" id="{77E5FB30-FD76-48D1-8175-D8BE330F5AFB}"/>
              </a:ext>
            </a:extLst>
          </p:cNvPr>
          <p:cNvSpPr txBox="1"/>
          <p:nvPr>
            <p:custDataLst>
              <p:tags r:id="rId10"/>
            </p:custDataLst>
          </p:nvPr>
        </p:nvSpPr>
        <p:spPr>
          <a:xfrm>
            <a:off x="5180714" y="5821892"/>
            <a:ext cx="299738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Times New Roman" panose="02020603050405020304" pitchFamily="18" charset="0"/>
                <a:cs typeface="Arial" charset="0"/>
              </a:rPr>
              <a:t>Pousser sur les jambes et les appuie-bras ou l’assise pour se relever</a:t>
            </a:r>
            <a:endParaRPr kumimoji="0" lang="fr-CA" sz="1800" b="0" i="0" u="none" strike="noStrike" kern="1200" cap="none" spc="0" normalizeH="0" baseline="0" noProof="0" dirty="0">
              <a:ln>
                <a:noFill/>
              </a:ln>
              <a:solidFill>
                <a:srgbClr val="1C2D4E"/>
              </a:solidFill>
              <a:effectLst/>
              <a:uLnTx/>
              <a:uFillTx/>
              <a:latin typeface="Calibri"/>
              <a:ea typeface="+mn-ea"/>
              <a:cs typeface="Arial" charset="0"/>
            </a:endParaRPr>
          </a:p>
        </p:txBody>
      </p:sp>
      <p:pic>
        <p:nvPicPr>
          <p:cNvPr id="24" name="Image 23">
            <a:extLst>
              <a:ext uri="{FF2B5EF4-FFF2-40B4-BE49-F238E27FC236}">
                <a16:creationId xmlns:a16="http://schemas.microsoft.com/office/drawing/2014/main" id="{7793EE36-C630-4E4C-B76F-75B7BF3C360B}"/>
              </a:ext>
            </a:extLst>
          </p:cNvPr>
          <p:cNvPicPr>
            <a:picLocks noChangeAspect="1"/>
          </p:cNvPicPr>
          <p:nvPr>
            <p:custDataLst>
              <p:tags r:id="rId11"/>
            </p:custDataLst>
          </p:nvPr>
        </p:nvPicPr>
        <p:blipFill>
          <a:blip r:embed="rId26"/>
          <a:stretch>
            <a:fillRect/>
          </a:stretch>
        </p:blipFill>
        <p:spPr>
          <a:xfrm>
            <a:off x="5180714" y="4353092"/>
            <a:ext cx="2230069" cy="1468800"/>
          </a:xfrm>
          <a:prstGeom prst="rect">
            <a:avLst/>
          </a:prstGeom>
        </p:spPr>
      </p:pic>
      <p:sp>
        <p:nvSpPr>
          <p:cNvPr id="17" name="ZoneTexte 16">
            <a:extLst>
              <a:ext uri="{FF2B5EF4-FFF2-40B4-BE49-F238E27FC236}">
                <a16:creationId xmlns:a16="http://schemas.microsoft.com/office/drawing/2014/main" id="{D80FA0A9-343A-42BF-B1D4-15B8913CB9B6}"/>
              </a:ext>
            </a:extLst>
          </p:cNvPr>
          <p:cNvSpPr txBox="1"/>
          <p:nvPr>
            <p:custDataLst>
              <p:tags r:id="rId12"/>
            </p:custDataLst>
          </p:nvPr>
        </p:nvSpPr>
        <p:spPr>
          <a:xfrm>
            <a:off x="9176095" y="5960391"/>
            <a:ext cx="3525697"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Times New Roman" panose="02020603050405020304" pitchFamily="18" charset="0"/>
                <a:cs typeface="Arial" charset="0"/>
              </a:rPr>
              <a:t>Prendre appui sur l’appuie-bras ou l’assise et se tourner pour s’asseoir</a:t>
            </a:r>
            <a:endParaRPr kumimoji="0" lang="fr-CA" sz="1800" b="0" i="0" u="none" strike="noStrike" kern="1200" cap="none" spc="0" normalizeH="0" baseline="0" noProof="0" dirty="0">
              <a:ln>
                <a:noFill/>
              </a:ln>
              <a:solidFill>
                <a:srgbClr val="1C2D4E"/>
              </a:solidFill>
              <a:effectLst/>
              <a:uLnTx/>
              <a:uFillTx/>
              <a:latin typeface="Calibri"/>
              <a:ea typeface="+mn-ea"/>
              <a:cs typeface="Arial" charset="0"/>
            </a:endParaRPr>
          </a:p>
        </p:txBody>
      </p:sp>
      <p:pic>
        <p:nvPicPr>
          <p:cNvPr id="27" name="Image 26">
            <a:extLst>
              <a:ext uri="{FF2B5EF4-FFF2-40B4-BE49-F238E27FC236}">
                <a16:creationId xmlns:a16="http://schemas.microsoft.com/office/drawing/2014/main" id="{D248CB2E-B844-42DA-9381-9CE98F6F3212}"/>
              </a:ext>
            </a:extLst>
          </p:cNvPr>
          <p:cNvPicPr>
            <a:picLocks noChangeAspect="1"/>
          </p:cNvPicPr>
          <p:nvPr>
            <p:custDataLst>
              <p:tags r:id="rId13"/>
            </p:custDataLst>
          </p:nvPr>
        </p:nvPicPr>
        <p:blipFill>
          <a:blip r:embed="rId27"/>
          <a:stretch>
            <a:fillRect/>
          </a:stretch>
        </p:blipFill>
        <p:spPr>
          <a:xfrm>
            <a:off x="9260238" y="4253566"/>
            <a:ext cx="2395468" cy="1671033"/>
          </a:xfrm>
          <a:prstGeom prst="rect">
            <a:avLst/>
          </a:prstGeom>
        </p:spPr>
      </p:pic>
      <p:pic>
        <p:nvPicPr>
          <p:cNvPr id="33" name="Image 32">
            <a:extLst>
              <a:ext uri="{FF2B5EF4-FFF2-40B4-BE49-F238E27FC236}">
                <a16:creationId xmlns:a16="http://schemas.microsoft.com/office/drawing/2014/main" id="{FDD01B81-6362-43F9-BF0C-5794E0530E1C}"/>
              </a:ext>
            </a:extLst>
          </p:cNvPr>
          <p:cNvPicPr>
            <a:picLocks noChangeAspect="1"/>
          </p:cNvPicPr>
          <p:nvPr>
            <p:custDataLst>
              <p:tags r:id="rId14"/>
            </p:custDataLst>
          </p:nvPr>
        </p:nvPicPr>
        <p:blipFill>
          <a:blip r:embed="rId28"/>
          <a:stretch>
            <a:fillRect/>
          </a:stretch>
        </p:blipFill>
        <p:spPr>
          <a:xfrm>
            <a:off x="880914" y="1803177"/>
            <a:ext cx="361950" cy="371475"/>
          </a:xfrm>
          <a:prstGeom prst="rect">
            <a:avLst/>
          </a:prstGeom>
        </p:spPr>
      </p:pic>
      <p:pic>
        <p:nvPicPr>
          <p:cNvPr id="35" name="Image 34">
            <a:extLst>
              <a:ext uri="{FF2B5EF4-FFF2-40B4-BE49-F238E27FC236}">
                <a16:creationId xmlns:a16="http://schemas.microsoft.com/office/drawing/2014/main" id="{665E0736-CF8F-4D69-8C95-8E800525264F}"/>
              </a:ext>
            </a:extLst>
          </p:cNvPr>
          <p:cNvPicPr>
            <a:picLocks noChangeAspect="1"/>
          </p:cNvPicPr>
          <p:nvPr>
            <p:custDataLst>
              <p:tags r:id="rId15"/>
            </p:custDataLst>
          </p:nvPr>
        </p:nvPicPr>
        <p:blipFill>
          <a:blip r:embed="rId29"/>
          <a:stretch>
            <a:fillRect/>
          </a:stretch>
        </p:blipFill>
        <p:spPr>
          <a:xfrm>
            <a:off x="4818764" y="1844145"/>
            <a:ext cx="361950" cy="381000"/>
          </a:xfrm>
          <a:prstGeom prst="rect">
            <a:avLst/>
          </a:prstGeom>
        </p:spPr>
      </p:pic>
      <p:pic>
        <p:nvPicPr>
          <p:cNvPr id="37" name="Image 36">
            <a:extLst>
              <a:ext uri="{FF2B5EF4-FFF2-40B4-BE49-F238E27FC236}">
                <a16:creationId xmlns:a16="http://schemas.microsoft.com/office/drawing/2014/main" id="{7A8F2CB3-4F9E-4F44-A787-E0B73554040D}"/>
              </a:ext>
            </a:extLst>
          </p:cNvPr>
          <p:cNvPicPr>
            <a:picLocks noChangeAspect="1"/>
          </p:cNvPicPr>
          <p:nvPr>
            <p:custDataLst>
              <p:tags r:id="rId16"/>
            </p:custDataLst>
          </p:nvPr>
        </p:nvPicPr>
        <p:blipFill>
          <a:blip r:embed="rId30"/>
          <a:stretch>
            <a:fillRect/>
          </a:stretch>
        </p:blipFill>
        <p:spPr>
          <a:xfrm>
            <a:off x="8831613" y="1829489"/>
            <a:ext cx="428625" cy="400050"/>
          </a:xfrm>
          <a:prstGeom prst="rect">
            <a:avLst/>
          </a:prstGeom>
        </p:spPr>
      </p:pic>
      <p:pic>
        <p:nvPicPr>
          <p:cNvPr id="39" name="Image 38">
            <a:extLst>
              <a:ext uri="{FF2B5EF4-FFF2-40B4-BE49-F238E27FC236}">
                <a16:creationId xmlns:a16="http://schemas.microsoft.com/office/drawing/2014/main" id="{70CE0FF6-0252-4F38-9B63-998190C8FAAC}"/>
              </a:ext>
            </a:extLst>
          </p:cNvPr>
          <p:cNvPicPr>
            <a:picLocks noChangeAspect="1"/>
          </p:cNvPicPr>
          <p:nvPr>
            <p:custDataLst>
              <p:tags r:id="rId17"/>
            </p:custDataLst>
          </p:nvPr>
        </p:nvPicPr>
        <p:blipFill>
          <a:blip r:embed="rId31"/>
          <a:stretch>
            <a:fillRect/>
          </a:stretch>
        </p:blipFill>
        <p:spPr>
          <a:xfrm>
            <a:off x="857764" y="4222257"/>
            <a:ext cx="381000" cy="371475"/>
          </a:xfrm>
          <a:prstGeom prst="rect">
            <a:avLst/>
          </a:prstGeom>
        </p:spPr>
      </p:pic>
      <p:pic>
        <p:nvPicPr>
          <p:cNvPr id="41" name="Image 40">
            <a:extLst>
              <a:ext uri="{FF2B5EF4-FFF2-40B4-BE49-F238E27FC236}">
                <a16:creationId xmlns:a16="http://schemas.microsoft.com/office/drawing/2014/main" id="{F88CF0F6-7C77-4B2F-9482-5EC2CAF8D0AB}"/>
              </a:ext>
            </a:extLst>
          </p:cNvPr>
          <p:cNvPicPr>
            <a:picLocks noChangeAspect="1"/>
          </p:cNvPicPr>
          <p:nvPr>
            <p:custDataLst>
              <p:tags r:id="rId18"/>
            </p:custDataLst>
          </p:nvPr>
        </p:nvPicPr>
        <p:blipFill>
          <a:blip r:embed="rId32"/>
          <a:stretch>
            <a:fillRect/>
          </a:stretch>
        </p:blipFill>
        <p:spPr>
          <a:xfrm>
            <a:off x="4818444" y="4322533"/>
            <a:ext cx="381000" cy="352425"/>
          </a:xfrm>
          <a:prstGeom prst="rect">
            <a:avLst/>
          </a:prstGeom>
        </p:spPr>
      </p:pic>
      <p:pic>
        <p:nvPicPr>
          <p:cNvPr id="43" name="Image 42">
            <a:extLst>
              <a:ext uri="{FF2B5EF4-FFF2-40B4-BE49-F238E27FC236}">
                <a16:creationId xmlns:a16="http://schemas.microsoft.com/office/drawing/2014/main" id="{E086BA29-871E-4232-BDBF-D4C6AF5601D6}"/>
              </a:ext>
            </a:extLst>
          </p:cNvPr>
          <p:cNvPicPr>
            <a:picLocks noChangeAspect="1"/>
          </p:cNvPicPr>
          <p:nvPr>
            <p:custDataLst>
              <p:tags r:id="rId19"/>
            </p:custDataLst>
          </p:nvPr>
        </p:nvPicPr>
        <p:blipFill>
          <a:blip r:embed="rId33"/>
          <a:stretch>
            <a:fillRect/>
          </a:stretch>
        </p:blipFill>
        <p:spPr>
          <a:xfrm>
            <a:off x="8831613" y="4232701"/>
            <a:ext cx="438150" cy="381000"/>
          </a:xfrm>
          <a:prstGeom prst="rect">
            <a:avLst/>
          </a:prstGeom>
        </p:spPr>
      </p:pic>
    </p:spTree>
    <p:extLst>
      <p:ext uri="{BB962C8B-B14F-4D97-AF65-F5344CB8AC3E}">
        <p14:creationId xmlns:p14="http://schemas.microsoft.com/office/powerpoint/2010/main" val="14463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par>
                                <p:cTn id="26" presetID="22" presetClass="entr" presetSubtype="8"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par>
                                <p:cTn id="35" presetID="22" presetClass="entr" presetSubtype="8"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2" presetClass="entr" presetSubtype="8"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par>
                                <p:cTn id="44" presetID="22" presetClass="entr" presetSubtype="8"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left)">
                                      <p:cBhvr>
                                        <p:cTn id="52" dur="500"/>
                                        <p:tgtEl>
                                          <p:spTgt spid="43"/>
                                        </p:tgtEl>
                                      </p:cBhvr>
                                    </p:animEffect>
                                  </p:childTnLst>
                                </p:cTn>
                              </p:par>
                              <p:par>
                                <p:cTn id="53" presetID="22" presetClass="entr" presetSubtype="8"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500"/>
                                        <p:tgtEl>
                                          <p:spTgt spid="2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1597AEC-E51D-2266-D0AF-26B156754BC8}"/>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06DE1587-F0C6-D9A2-498C-9C90730E52DD}"/>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3071835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D5C17CD-19CC-8E0B-99F2-AF6DB4AEA722}"/>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34EB7029-866A-232F-BDF1-D120D508E655}"/>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6930594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43113FB-F648-B68A-7D44-C9097F9A03B4}"/>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17C3A441-1B8F-10F5-F975-0EA104DCD881}"/>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651213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C5B032F-B2D2-EB12-A62C-366CBD28F01D}"/>
              </a:ext>
            </a:extLst>
          </p:cNvPr>
          <p:cNvPicPr/>
          <p:nvPr/>
        </p:nvPicPr>
        <p:blipFill>
          <a:blip r:embed="rId3"/>
          <a:stretch>
            <a:fillRect/>
          </a:stretch>
        </p:blipFill>
        <p:spPr>
          <a:xfrm>
            <a:off x="0" y="0"/>
            <a:ext cx="13442950" cy="7561263"/>
          </a:xfrm>
          <a:prstGeom prst="rect">
            <a:avLst/>
          </a:prstGeom>
        </p:spPr>
      </p:pic>
    </p:spTree>
    <p:extLst>
      <p:ext uri="{BB962C8B-B14F-4D97-AF65-F5344CB8AC3E}">
        <p14:creationId xmlns:p14="http://schemas.microsoft.com/office/powerpoint/2010/main" val="14359991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dirty="0"/>
              <a:t>LA PERSONNE SE DÉPLACE DANS LES ESCALIERS </a:t>
            </a:r>
            <a:br>
              <a:rPr lang="fr-CA" dirty="0"/>
            </a:br>
            <a:r>
              <a:rPr lang="fr-CA" dirty="0"/>
              <a:t>AVEC SES MOUVEMENTS NATURELS</a:t>
            </a:r>
          </a:p>
        </p:txBody>
      </p:sp>
      <p:sp>
        <p:nvSpPr>
          <p:cNvPr id="11" name="ZoneTexte 10">
            <a:extLst>
              <a:ext uri="{FF2B5EF4-FFF2-40B4-BE49-F238E27FC236}">
                <a16:creationId xmlns:a16="http://schemas.microsoft.com/office/drawing/2014/main" id="{9393FFB4-8B10-4CC4-9CEC-6BB9DA1FB495}"/>
              </a:ext>
            </a:extLst>
          </p:cNvPr>
          <p:cNvSpPr txBox="1"/>
          <p:nvPr>
            <p:custDataLst>
              <p:tags r:id="rId2"/>
            </p:custDataLst>
          </p:nvPr>
        </p:nvSpPr>
        <p:spPr>
          <a:xfrm flipH="1">
            <a:off x="5782255" y="1717688"/>
            <a:ext cx="1878439"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800" b="1" i="0" u="none" strike="noStrike" kern="1200" cap="none" spc="0" normalizeH="0" baseline="0" noProof="0" dirty="0">
                <a:ln>
                  <a:noFill/>
                </a:ln>
                <a:solidFill>
                  <a:srgbClr val="1C2D4E"/>
                </a:solidFill>
                <a:effectLst/>
                <a:uLnTx/>
                <a:uFillTx/>
                <a:latin typeface="Calibri"/>
                <a:ea typeface="+mn-ea"/>
                <a:cs typeface="Arial" charset="0"/>
              </a:rPr>
              <a:t>Monter</a:t>
            </a:r>
          </a:p>
        </p:txBody>
      </p:sp>
      <p:sp>
        <p:nvSpPr>
          <p:cNvPr id="12" name="ZoneTexte 11">
            <a:extLst>
              <a:ext uri="{FF2B5EF4-FFF2-40B4-BE49-F238E27FC236}">
                <a16:creationId xmlns:a16="http://schemas.microsoft.com/office/drawing/2014/main" id="{5350AF92-919B-4EEC-A42C-72D38EBE6318}"/>
              </a:ext>
            </a:extLst>
          </p:cNvPr>
          <p:cNvSpPr txBox="1"/>
          <p:nvPr>
            <p:custDataLst>
              <p:tags r:id="rId3"/>
            </p:custDataLst>
          </p:nvPr>
        </p:nvSpPr>
        <p:spPr>
          <a:xfrm>
            <a:off x="1448972" y="5473742"/>
            <a:ext cx="239114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Saisir la main courante</a:t>
            </a:r>
          </a:p>
        </p:txBody>
      </p:sp>
      <p:sp>
        <p:nvSpPr>
          <p:cNvPr id="13" name="ZoneTexte 12">
            <a:extLst>
              <a:ext uri="{FF2B5EF4-FFF2-40B4-BE49-F238E27FC236}">
                <a16:creationId xmlns:a16="http://schemas.microsoft.com/office/drawing/2014/main" id="{C85B752D-85E8-4ED8-A64F-6EC13C0C0CA6}"/>
              </a:ext>
            </a:extLst>
          </p:cNvPr>
          <p:cNvSpPr txBox="1"/>
          <p:nvPr>
            <p:custDataLst>
              <p:tags r:id="rId4"/>
            </p:custDataLst>
          </p:nvPr>
        </p:nvSpPr>
        <p:spPr>
          <a:xfrm>
            <a:off x="4757716" y="5508192"/>
            <a:ext cx="1940827"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Monter un pied sur la marche supérieure</a:t>
            </a:r>
          </a:p>
        </p:txBody>
      </p:sp>
      <p:sp>
        <p:nvSpPr>
          <p:cNvPr id="14" name="ZoneTexte 13">
            <a:extLst>
              <a:ext uri="{FF2B5EF4-FFF2-40B4-BE49-F238E27FC236}">
                <a16:creationId xmlns:a16="http://schemas.microsoft.com/office/drawing/2014/main" id="{7FB40A4D-ADC4-429B-B5B4-850308CB4EF0}"/>
              </a:ext>
            </a:extLst>
          </p:cNvPr>
          <p:cNvSpPr txBox="1"/>
          <p:nvPr>
            <p:custDataLst>
              <p:tags r:id="rId5"/>
            </p:custDataLst>
          </p:nvPr>
        </p:nvSpPr>
        <p:spPr>
          <a:xfrm>
            <a:off x="7616142" y="5519081"/>
            <a:ext cx="1896167"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Transférer son poids sur le pied du haut</a:t>
            </a:r>
          </a:p>
        </p:txBody>
      </p:sp>
      <p:sp>
        <p:nvSpPr>
          <p:cNvPr id="15" name="ZoneTexte 14">
            <a:extLst>
              <a:ext uri="{FF2B5EF4-FFF2-40B4-BE49-F238E27FC236}">
                <a16:creationId xmlns:a16="http://schemas.microsoft.com/office/drawing/2014/main" id="{B2A897BC-8E8D-4527-B28D-1FF86FEC1001}"/>
              </a:ext>
            </a:extLst>
          </p:cNvPr>
          <p:cNvSpPr txBox="1"/>
          <p:nvPr>
            <p:custDataLst>
              <p:tags r:id="rId6"/>
            </p:custDataLst>
          </p:nvPr>
        </p:nvSpPr>
        <p:spPr>
          <a:xfrm>
            <a:off x="10429908" y="5473742"/>
            <a:ext cx="2285974"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Ramener l’autre pied sur la marche </a:t>
            </a:r>
          </a:p>
        </p:txBody>
      </p:sp>
      <p:pic>
        <p:nvPicPr>
          <p:cNvPr id="4" name="Image 3">
            <a:extLst>
              <a:ext uri="{FF2B5EF4-FFF2-40B4-BE49-F238E27FC236}">
                <a16:creationId xmlns:a16="http://schemas.microsoft.com/office/drawing/2014/main" id="{B8CF746C-D971-4759-9F6D-2FA79C188A55}"/>
              </a:ext>
            </a:extLst>
          </p:cNvPr>
          <p:cNvPicPr>
            <a:picLocks noChangeAspect="1"/>
          </p:cNvPicPr>
          <p:nvPr>
            <p:custDataLst>
              <p:tags r:id="rId7"/>
            </p:custDataLst>
          </p:nvPr>
        </p:nvPicPr>
        <p:blipFill>
          <a:blip r:embed="rId13"/>
          <a:stretch>
            <a:fillRect/>
          </a:stretch>
        </p:blipFill>
        <p:spPr>
          <a:xfrm>
            <a:off x="1345565" y="2686039"/>
            <a:ext cx="2133600" cy="2466975"/>
          </a:xfrm>
          <a:prstGeom prst="rect">
            <a:avLst/>
          </a:prstGeom>
        </p:spPr>
      </p:pic>
      <p:pic>
        <p:nvPicPr>
          <p:cNvPr id="6" name="Image 5">
            <a:extLst>
              <a:ext uri="{FF2B5EF4-FFF2-40B4-BE49-F238E27FC236}">
                <a16:creationId xmlns:a16="http://schemas.microsoft.com/office/drawing/2014/main" id="{69D5FD65-C703-49F0-B173-CBA449269D6A}"/>
              </a:ext>
            </a:extLst>
          </p:cNvPr>
          <p:cNvPicPr>
            <a:picLocks noChangeAspect="1"/>
          </p:cNvPicPr>
          <p:nvPr>
            <p:custDataLst>
              <p:tags r:id="rId8"/>
            </p:custDataLst>
          </p:nvPr>
        </p:nvPicPr>
        <p:blipFill>
          <a:blip r:embed="rId14"/>
          <a:stretch>
            <a:fillRect/>
          </a:stretch>
        </p:blipFill>
        <p:spPr>
          <a:xfrm>
            <a:off x="4396764" y="2712485"/>
            <a:ext cx="1942604" cy="2466000"/>
          </a:xfrm>
          <a:prstGeom prst="rect">
            <a:avLst/>
          </a:prstGeom>
        </p:spPr>
      </p:pic>
      <p:pic>
        <p:nvPicPr>
          <p:cNvPr id="17" name="Image 16">
            <a:extLst>
              <a:ext uri="{FF2B5EF4-FFF2-40B4-BE49-F238E27FC236}">
                <a16:creationId xmlns:a16="http://schemas.microsoft.com/office/drawing/2014/main" id="{EB52BDB4-2246-4862-BA42-8503BD739BCA}"/>
              </a:ext>
            </a:extLst>
          </p:cNvPr>
          <p:cNvPicPr>
            <a:picLocks noChangeAspect="1"/>
          </p:cNvPicPr>
          <p:nvPr>
            <p:custDataLst>
              <p:tags r:id="rId9"/>
            </p:custDataLst>
          </p:nvPr>
        </p:nvPicPr>
        <p:blipFill>
          <a:blip r:embed="rId15"/>
          <a:stretch>
            <a:fillRect/>
          </a:stretch>
        </p:blipFill>
        <p:spPr>
          <a:xfrm>
            <a:off x="7256967" y="2686039"/>
            <a:ext cx="1896167" cy="2466000"/>
          </a:xfrm>
          <a:prstGeom prst="rect">
            <a:avLst/>
          </a:prstGeom>
        </p:spPr>
      </p:pic>
      <p:pic>
        <p:nvPicPr>
          <p:cNvPr id="19" name="Image 18">
            <a:extLst>
              <a:ext uri="{FF2B5EF4-FFF2-40B4-BE49-F238E27FC236}">
                <a16:creationId xmlns:a16="http://schemas.microsoft.com/office/drawing/2014/main" id="{A0864660-9983-4850-9C83-0F90F6014A96}"/>
              </a:ext>
            </a:extLst>
          </p:cNvPr>
          <p:cNvPicPr>
            <a:picLocks noChangeAspect="1"/>
          </p:cNvPicPr>
          <p:nvPr>
            <p:custDataLst>
              <p:tags r:id="rId10"/>
            </p:custDataLst>
          </p:nvPr>
        </p:nvPicPr>
        <p:blipFill>
          <a:blip r:embed="rId16"/>
          <a:stretch>
            <a:fillRect/>
          </a:stretch>
        </p:blipFill>
        <p:spPr>
          <a:xfrm>
            <a:off x="10070733" y="2664704"/>
            <a:ext cx="1837412" cy="2466000"/>
          </a:xfrm>
          <a:prstGeom prst="rect">
            <a:avLst/>
          </a:prstGeom>
        </p:spPr>
      </p:pic>
    </p:spTree>
    <p:extLst>
      <p:ext uri="{BB962C8B-B14F-4D97-AF65-F5344CB8AC3E}">
        <p14:creationId xmlns:p14="http://schemas.microsoft.com/office/powerpoint/2010/main" val="394373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dirty="0"/>
              <a:t>LA PERSONNE SE DÉPLACE DANS LES ESCALIERS </a:t>
            </a:r>
            <a:br>
              <a:rPr lang="fr-CA" dirty="0"/>
            </a:br>
            <a:r>
              <a:rPr lang="fr-CA" dirty="0"/>
              <a:t>AVEC SES MOUVEMENTS NATURELS</a:t>
            </a:r>
          </a:p>
        </p:txBody>
      </p:sp>
      <p:sp>
        <p:nvSpPr>
          <p:cNvPr id="11" name="ZoneTexte 10">
            <a:extLst>
              <a:ext uri="{FF2B5EF4-FFF2-40B4-BE49-F238E27FC236}">
                <a16:creationId xmlns:a16="http://schemas.microsoft.com/office/drawing/2014/main" id="{9393FFB4-8B10-4CC4-9CEC-6BB9DA1FB495}"/>
              </a:ext>
            </a:extLst>
          </p:cNvPr>
          <p:cNvSpPr txBox="1"/>
          <p:nvPr>
            <p:custDataLst>
              <p:tags r:id="rId2"/>
            </p:custDataLst>
          </p:nvPr>
        </p:nvSpPr>
        <p:spPr>
          <a:xfrm flipH="1">
            <a:off x="5439166" y="1734549"/>
            <a:ext cx="2564618"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800" b="1" i="0" u="none" strike="noStrike" kern="1200" cap="none" spc="0" normalizeH="0" baseline="0" noProof="0" dirty="0">
                <a:ln>
                  <a:noFill/>
                </a:ln>
                <a:solidFill>
                  <a:srgbClr val="1C2D4E"/>
                </a:solidFill>
                <a:effectLst/>
                <a:uLnTx/>
                <a:uFillTx/>
                <a:latin typeface="Calibri"/>
                <a:ea typeface="+mn-ea"/>
                <a:cs typeface="Arial" charset="0"/>
              </a:rPr>
              <a:t>Descendre </a:t>
            </a:r>
          </a:p>
        </p:txBody>
      </p:sp>
      <p:sp>
        <p:nvSpPr>
          <p:cNvPr id="12" name="ZoneTexte 11">
            <a:extLst>
              <a:ext uri="{FF2B5EF4-FFF2-40B4-BE49-F238E27FC236}">
                <a16:creationId xmlns:a16="http://schemas.microsoft.com/office/drawing/2014/main" id="{5350AF92-919B-4EEC-A42C-72D38EBE6318}"/>
              </a:ext>
            </a:extLst>
          </p:cNvPr>
          <p:cNvSpPr txBox="1"/>
          <p:nvPr>
            <p:custDataLst>
              <p:tags r:id="rId3"/>
            </p:custDataLst>
          </p:nvPr>
        </p:nvSpPr>
        <p:spPr>
          <a:xfrm>
            <a:off x="1194766" y="5619577"/>
            <a:ext cx="242758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Saisir la main courante</a:t>
            </a:r>
          </a:p>
        </p:txBody>
      </p:sp>
      <p:sp>
        <p:nvSpPr>
          <p:cNvPr id="13" name="ZoneTexte 12">
            <a:extLst>
              <a:ext uri="{FF2B5EF4-FFF2-40B4-BE49-F238E27FC236}">
                <a16:creationId xmlns:a16="http://schemas.microsoft.com/office/drawing/2014/main" id="{C85B752D-85E8-4ED8-A64F-6EC13C0C0CA6}"/>
              </a:ext>
            </a:extLst>
          </p:cNvPr>
          <p:cNvSpPr txBox="1"/>
          <p:nvPr>
            <p:custDataLst>
              <p:tags r:id="rId4"/>
            </p:custDataLst>
          </p:nvPr>
        </p:nvSpPr>
        <p:spPr>
          <a:xfrm>
            <a:off x="4319733" y="5619577"/>
            <a:ext cx="217767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Descendre un pied sur la marche inférieure</a:t>
            </a:r>
          </a:p>
        </p:txBody>
      </p:sp>
      <p:sp>
        <p:nvSpPr>
          <p:cNvPr id="14" name="ZoneTexte 13">
            <a:extLst>
              <a:ext uri="{FF2B5EF4-FFF2-40B4-BE49-F238E27FC236}">
                <a16:creationId xmlns:a16="http://schemas.microsoft.com/office/drawing/2014/main" id="{7FB40A4D-ADC4-429B-B5B4-850308CB4EF0}"/>
              </a:ext>
            </a:extLst>
          </p:cNvPr>
          <p:cNvSpPr txBox="1"/>
          <p:nvPr>
            <p:custDataLst>
              <p:tags r:id="rId5"/>
            </p:custDataLst>
          </p:nvPr>
        </p:nvSpPr>
        <p:spPr>
          <a:xfrm>
            <a:off x="7399312" y="5614789"/>
            <a:ext cx="1903909"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Transférer son poids sur le pied du bas</a:t>
            </a:r>
          </a:p>
        </p:txBody>
      </p:sp>
      <p:sp>
        <p:nvSpPr>
          <p:cNvPr id="15" name="ZoneTexte 14">
            <a:extLst>
              <a:ext uri="{FF2B5EF4-FFF2-40B4-BE49-F238E27FC236}">
                <a16:creationId xmlns:a16="http://schemas.microsoft.com/office/drawing/2014/main" id="{B2A897BC-8E8D-4527-B28D-1FF86FEC1001}"/>
              </a:ext>
            </a:extLst>
          </p:cNvPr>
          <p:cNvSpPr txBox="1"/>
          <p:nvPr>
            <p:custDataLst>
              <p:tags r:id="rId6"/>
            </p:custDataLst>
          </p:nvPr>
        </p:nvSpPr>
        <p:spPr>
          <a:xfrm>
            <a:off x="10289197" y="5614789"/>
            <a:ext cx="217767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Ramener l’autre pied sur la marche </a:t>
            </a:r>
          </a:p>
        </p:txBody>
      </p:sp>
      <p:pic>
        <p:nvPicPr>
          <p:cNvPr id="5" name="Image 4">
            <a:extLst>
              <a:ext uri="{FF2B5EF4-FFF2-40B4-BE49-F238E27FC236}">
                <a16:creationId xmlns:a16="http://schemas.microsoft.com/office/drawing/2014/main" id="{A059D18B-2B39-46C7-93C4-DF954C44FD73}"/>
              </a:ext>
            </a:extLst>
          </p:cNvPr>
          <p:cNvPicPr>
            <a:picLocks noChangeAspect="1"/>
          </p:cNvPicPr>
          <p:nvPr>
            <p:custDataLst>
              <p:tags r:id="rId7"/>
            </p:custDataLst>
          </p:nvPr>
        </p:nvPicPr>
        <p:blipFill>
          <a:blip r:embed="rId13"/>
          <a:stretch>
            <a:fillRect/>
          </a:stretch>
        </p:blipFill>
        <p:spPr>
          <a:xfrm>
            <a:off x="1325183" y="2716074"/>
            <a:ext cx="1805811" cy="2466000"/>
          </a:xfrm>
          <a:prstGeom prst="rect">
            <a:avLst/>
          </a:prstGeom>
        </p:spPr>
      </p:pic>
      <p:pic>
        <p:nvPicPr>
          <p:cNvPr id="7" name="Image 6">
            <a:extLst>
              <a:ext uri="{FF2B5EF4-FFF2-40B4-BE49-F238E27FC236}">
                <a16:creationId xmlns:a16="http://schemas.microsoft.com/office/drawing/2014/main" id="{A60B3721-DD17-48B1-BAC2-6AA245598725}"/>
              </a:ext>
            </a:extLst>
          </p:cNvPr>
          <p:cNvPicPr>
            <a:picLocks noChangeAspect="1"/>
          </p:cNvPicPr>
          <p:nvPr>
            <p:custDataLst>
              <p:tags r:id="rId8"/>
            </p:custDataLst>
          </p:nvPr>
        </p:nvPicPr>
        <p:blipFill>
          <a:blip r:embed="rId14"/>
          <a:stretch>
            <a:fillRect/>
          </a:stretch>
        </p:blipFill>
        <p:spPr>
          <a:xfrm>
            <a:off x="4357602" y="2728106"/>
            <a:ext cx="1864063" cy="2466000"/>
          </a:xfrm>
          <a:prstGeom prst="rect">
            <a:avLst/>
          </a:prstGeom>
        </p:spPr>
      </p:pic>
      <p:pic>
        <p:nvPicPr>
          <p:cNvPr id="17" name="Image 16">
            <a:extLst>
              <a:ext uri="{FF2B5EF4-FFF2-40B4-BE49-F238E27FC236}">
                <a16:creationId xmlns:a16="http://schemas.microsoft.com/office/drawing/2014/main" id="{22D1A824-986C-4680-B7F7-D79409B24318}"/>
              </a:ext>
            </a:extLst>
          </p:cNvPr>
          <p:cNvPicPr>
            <a:picLocks noChangeAspect="1"/>
          </p:cNvPicPr>
          <p:nvPr>
            <p:custDataLst>
              <p:tags r:id="rId9"/>
            </p:custDataLst>
          </p:nvPr>
        </p:nvPicPr>
        <p:blipFill>
          <a:blip r:embed="rId15"/>
          <a:stretch>
            <a:fillRect/>
          </a:stretch>
        </p:blipFill>
        <p:spPr>
          <a:xfrm>
            <a:off x="7219674" y="2674508"/>
            <a:ext cx="1758698" cy="2466000"/>
          </a:xfrm>
          <a:prstGeom prst="rect">
            <a:avLst/>
          </a:prstGeom>
        </p:spPr>
      </p:pic>
      <p:pic>
        <p:nvPicPr>
          <p:cNvPr id="19" name="Image 18">
            <a:extLst>
              <a:ext uri="{FF2B5EF4-FFF2-40B4-BE49-F238E27FC236}">
                <a16:creationId xmlns:a16="http://schemas.microsoft.com/office/drawing/2014/main" id="{33329DB9-6931-4391-B610-1B93956AD680}"/>
              </a:ext>
            </a:extLst>
          </p:cNvPr>
          <p:cNvPicPr>
            <a:picLocks noChangeAspect="1"/>
          </p:cNvPicPr>
          <p:nvPr>
            <p:custDataLst>
              <p:tags r:id="rId10"/>
            </p:custDataLst>
          </p:nvPr>
        </p:nvPicPr>
        <p:blipFill>
          <a:blip r:embed="rId16"/>
          <a:stretch>
            <a:fillRect/>
          </a:stretch>
        </p:blipFill>
        <p:spPr>
          <a:xfrm>
            <a:off x="10096695" y="2674508"/>
            <a:ext cx="1979017" cy="2466000"/>
          </a:xfrm>
          <a:prstGeom prst="rect">
            <a:avLst/>
          </a:prstGeom>
        </p:spPr>
      </p:pic>
    </p:spTree>
    <p:extLst>
      <p:ext uri="{BB962C8B-B14F-4D97-AF65-F5344CB8AC3E}">
        <p14:creationId xmlns:p14="http://schemas.microsoft.com/office/powerpoint/2010/main" val="15577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LE SOIGNANT AIDE LA PERSONNE </a:t>
            </a:r>
            <a:br>
              <a:rPr lang="fr-CA" dirty="0"/>
            </a:br>
            <a:r>
              <a:rPr lang="fr-CA" dirty="0"/>
              <a:t>À SE DÉPLACER DANS LES ESCALIERS</a:t>
            </a:r>
          </a:p>
        </p:txBody>
      </p:sp>
      <p:pic>
        <p:nvPicPr>
          <p:cNvPr id="4" name="Image 3">
            <a:extLst>
              <a:ext uri="{FF2B5EF4-FFF2-40B4-BE49-F238E27FC236}">
                <a16:creationId xmlns:a16="http://schemas.microsoft.com/office/drawing/2014/main" id="{E3161864-788D-4D73-8F12-7679F9E74AA5}"/>
              </a:ext>
            </a:extLst>
          </p:cNvPr>
          <p:cNvPicPr>
            <a:picLocks noChangeAspect="1"/>
          </p:cNvPicPr>
          <p:nvPr>
            <p:custDataLst>
              <p:tags r:id="rId2"/>
            </p:custDataLst>
          </p:nvPr>
        </p:nvPicPr>
        <p:blipFill>
          <a:blip r:embed="rId7"/>
          <a:stretch>
            <a:fillRect/>
          </a:stretch>
        </p:blipFill>
        <p:spPr>
          <a:xfrm>
            <a:off x="1692878" y="1945863"/>
            <a:ext cx="2533650" cy="4086225"/>
          </a:xfrm>
          <a:prstGeom prst="rect">
            <a:avLst/>
          </a:prstGeom>
        </p:spPr>
      </p:pic>
      <p:pic>
        <p:nvPicPr>
          <p:cNvPr id="7" name="Image 6">
            <a:extLst>
              <a:ext uri="{FF2B5EF4-FFF2-40B4-BE49-F238E27FC236}">
                <a16:creationId xmlns:a16="http://schemas.microsoft.com/office/drawing/2014/main" id="{56D92C2E-D453-4ACE-B00D-3E807D0277C1}"/>
              </a:ext>
            </a:extLst>
          </p:cNvPr>
          <p:cNvPicPr>
            <a:picLocks noChangeAspect="1"/>
          </p:cNvPicPr>
          <p:nvPr>
            <p:custDataLst>
              <p:tags r:id="rId3"/>
            </p:custDataLst>
          </p:nvPr>
        </p:nvPicPr>
        <p:blipFill>
          <a:blip r:embed="rId8"/>
          <a:stretch>
            <a:fillRect/>
          </a:stretch>
        </p:blipFill>
        <p:spPr>
          <a:xfrm>
            <a:off x="5506845" y="1945863"/>
            <a:ext cx="2429262" cy="4086000"/>
          </a:xfrm>
          <a:prstGeom prst="rect">
            <a:avLst/>
          </a:prstGeom>
        </p:spPr>
      </p:pic>
      <p:pic>
        <p:nvPicPr>
          <p:cNvPr id="9" name="Image 8">
            <a:extLst>
              <a:ext uri="{FF2B5EF4-FFF2-40B4-BE49-F238E27FC236}">
                <a16:creationId xmlns:a16="http://schemas.microsoft.com/office/drawing/2014/main" id="{BC3C5240-6A93-40A7-98F7-A349841FEDF3}"/>
              </a:ext>
            </a:extLst>
          </p:cNvPr>
          <p:cNvPicPr>
            <a:picLocks noChangeAspect="1"/>
          </p:cNvPicPr>
          <p:nvPr>
            <p:custDataLst>
              <p:tags r:id="rId4"/>
            </p:custDataLst>
          </p:nvPr>
        </p:nvPicPr>
        <p:blipFill>
          <a:blip r:embed="rId9"/>
          <a:stretch>
            <a:fillRect/>
          </a:stretch>
        </p:blipFill>
        <p:spPr>
          <a:xfrm>
            <a:off x="9216424" y="1945863"/>
            <a:ext cx="2382724" cy="4086000"/>
          </a:xfrm>
          <a:prstGeom prst="rect">
            <a:avLst/>
          </a:prstGeom>
        </p:spPr>
      </p:pic>
    </p:spTree>
    <p:extLst>
      <p:ext uri="{BB962C8B-B14F-4D97-AF65-F5344CB8AC3E}">
        <p14:creationId xmlns:p14="http://schemas.microsoft.com/office/powerpoint/2010/main" val="319130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F196DA7-6399-169C-BEEB-9B4F168B360D}"/>
              </a:ext>
            </a:extLst>
          </p:cNvPr>
          <p:cNvPicPr/>
          <p:nvPr/>
        </p:nvPicPr>
        <p:blipFill>
          <a:blip r:embed="rId2"/>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EEC74954-5BA4-7AE8-5D40-70B25A8F6E7F}"/>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5788936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FD292A-CA00-77B9-338B-69A5A3835DF1}"/>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0B74EBDD-EA28-B37E-47CB-FB8A5237C93F}"/>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2559909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F62B7D-D389-5843-C665-7B62029A230E}"/>
              </a:ext>
            </a:extLst>
          </p:cNvPr>
          <p:cNvSpPr>
            <a:spLocks noGrp="1"/>
          </p:cNvSpPr>
          <p:nvPr>
            <p:ph type="title"/>
          </p:nvPr>
        </p:nvSpPr>
        <p:spPr/>
        <p:txBody>
          <a:bodyPr/>
          <a:lstStyle/>
          <a:p>
            <a:endParaRPr lang="fr-CA"/>
          </a:p>
        </p:txBody>
      </p:sp>
      <p:pic>
        <p:nvPicPr>
          <p:cNvPr id="3" name="Image 2">
            <a:extLst>
              <a:ext uri="{FF2B5EF4-FFF2-40B4-BE49-F238E27FC236}">
                <a16:creationId xmlns:a16="http://schemas.microsoft.com/office/drawing/2014/main" id="{605E71F3-FA34-E3FE-C6CA-BAC95A8AE3AE}"/>
              </a:ext>
            </a:extLst>
          </p:cNvPr>
          <p:cNvPicPr>
            <a:picLocks noChangeAspect="1"/>
          </p:cNvPicPr>
          <p:nvPr/>
        </p:nvPicPr>
        <p:blipFill>
          <a:blip r:embed="rId3"/>
          <a:stretch>
            <a:fillRect/>
          </a:stretch>
        </p:blipFill>
        <p:spPr>
          <a:xfrm>
            <a:off x="-1" y="753"/>
            <a:ext cx="13444291" cy="7560510"/>
          </a:xfrm>
          <a:prstGeom prst="rect">
            <a:avLst/>
          </a:prstGeom>
        </p:spPr>
      </p:pic>
    </p:spTree>
    <p:extLst>
      <p:ext uri="{BB962C8B-B14F-4D97-AF65-F5344CB8AC3E}">
        <p14:creationId xmlns:p14="http://schemas.microsoft.com/office/powerpoint/2010/main" val="40479609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D9CCCAE-A1C9-894A-AD3C-CFB7E3248DFE}"/>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FC2781DD-C95B-6994-A202-2D76DE10030F}"/>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2136943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D8A2C-70C9-468C-848D-19AF4B6B4B93}"/>
              </a:ext>
            </a:extLst>
          </p:cNvPr>
          <p:cNvSpPr>
            <a:spLocks noGrp="1"/>
          </p:cNvSpPr>
          <p:nvPr>
            <p:ph type="title"/>
            <p:custDataLst>
              <p:tags r:id="rId1"/>
            </p:custDataLst>
          </p:nvPr>
        </p:nvSpPr>
        <p:spPr/>
        <p:txBody>
          <a:bodyPr/>
          <a:lstStyle/>
          <a:p>
            <a:r>
              <a:rPr lang="fr-CA" dirty="0"/>
              <a:t>SITUATIONS À RISQUE DE TMS</a:t>
            </a:r>
          </a:p>
        </p:txBody>
      </p:sp>
      <p:sp>
        <p:nvSpPr>
          <p:cNvPr id="3" name="Espace réservé du contenu 2">
            <a:extLst>
              <a:ext uri="{FF2B5EF4-FFF2-40B4-BE49-F238E27FC236}">
                <a16:creationId xmlns:a16="http://schemas.microsoft.com/office/drawing/2014/main" id="{D39D80E2-481A-409E-A6E4-9399CEAF08A1}"/>
              </a:ext>
            </a:extLst>
          </p:cNvPr>
          <p:cNvSpPr>
            <a:spLocks noGrp="1"/>
          </p:cNvSpPr>
          <p:nvPr>
            <p:ph idx="1"/>
            <p:custDataLst>
              <p:tags r:id="rId2"/>
            </p:custDataLst>
          </p:nvPr>
        </p:nvSpPr>
        <p:spPr/>
        <p:txBody>
          <a:bodyPr/>
          <a:lstStyle/>
          <a:p>
            <a:r>
              <a:rPr lang="fr-CA" dirty="0"/>
              <a:t>Tâches qui demandent </a:t>
            </a:r>
          </a:p>
          <a:p>
            <a:pPr lvl="1"/>
            <a:r>
              <a:rPr lang="fr-CA" dirty="0"/>
              <a:t>De se pencher vers l’avant, </a:t>
            </a:r>
            <a:br>
              <a:rPr lang="fr-CA" dirty="0"/>
            </a:br>
            <a:r>
              <a:rPr lang="fr-CA" dirty="0"/>
              <a:t>avec ou sans charge</a:t>
            </a:r>
          </a:p>
          <a:p>
            <a:pPr lvl="1"/>
            <a:r>
              <a:rPr lang="fr-CA" dirty="0"/>
              <a:t>De pousser une charge lourde</a:t>
            </a:r>
          </a:p>
          <a:p>
            <a:pPr lvl="1"/>
            <a:r>
              <a:rPr lang="fr-CA" dirty="0"/>
              <a:t>De forcer de façon asymétrique</a:t>
            </a:r>
          </a:p>
          <a:p>
            <a:pPr lvl="1"/>
            <a:r>
              <a:rPr lang="fr-CA" dirty="0"/>
              <a:t>D’éloigner les bras devant soi, </a:t>
            </a:r>
            <a:br>
              <a:rPr lang="fr-CA" dirty="0"/>
            </a:br>
            <a:r>
              <a:rPr lang="fr-CA" dirty="0"/>
              <a:t>avec ou sans charge</a:t>
            </a:r>
          </a:p>
          <a:p>
            <a:pPr lvl="1"/>
            <a:r>
              <a:rPr lang="fr-CA" dirty="0"/>
              <a:t>D’effectuer des rotations</a:t>
            </a:r>
          </a:p>
        </p:txBody>
      </p:sp>
      <p:pic>
        <p:nvPicPr>
          <p:cNvPr id="9" name="Image 8">
            <a:extLst>
              <a:ext uri="{FF2B5EF4-FFF2-40B4-BE49-F238E27FC236}">
                <a16:creationId xmlns:a16="http://schemas.microsoft.com/office/drawing/2014/main" id="{31E50735-7DFA-4EF1-B322-53D6CBC6078E}"/>
              </a:ext>
            </a:extLst>
          </p:cNvPr>
          <p:cNvPicPr>
            <a:picLocks noChangeAspect="1"/>
          </p:cNvPicPr>
          <p:nvPr>
            <p:custDataLst>
              <p:tags r:id="rId3"/>
            </p:custDataLst>
          </p:nvPr>
        </p:nvPicPr>
        <p:blipFill>
          <a:blip r:embed="rId8"/>
          <a:stretch>
            <a:fillRect/>
          </a:stretch>
        </p:blipFill>
        <p:spPr>
          <a:xfrm>
            <a:off x="7757888" y="1700543"/>
            <a:ext cx="1929217" cy="2430071"/>
          </a:xfrm>
          <a:prstGeom prst="rect">
            <a:avLst/>
          </a:prstGeom>
        </p:spPr>
      </p:pic>
      <p:pic>
        <p:nvPicPr>
          <p:cNvPr id="10" name="Image 9">
            <a:extLst>
              <a:ext uri="{FF2B5EF4-FFF2-40B4-BE49-F238E27FC236}">
                <a16:creationId xmlns:a16="http://schemas.microsoft.com/office/drawing/2014/main" id="{166F733B-E4BF-4831-B2EB-D8DF7F84E2F3}"/>
              </a:ext>
            </a:extLst>
          </p:cNvPr>
          <p:cNvPicPr>
            <a:picLocks noChangeAspect="1"/>
          </p:cNvPicPr>
          <p:nvPr>
            <p:custDataLst>
              <p:tags r:id="rId4"/>
            </p:custDataLst>
          </p:nvPr>
        </p:nvPicPr>
        <p:blipFill>
          <a:blip r:embed="rId9"/>
          <a:stretch>
            <a:fillRect/>
          </a:stretch>
        </p:blipFill>
        <p:spPr>
          <a:xfrm>
            <a:off x="10681183" y="2431885"/>
            <a:ext cx="1612870" cy="3446819"/>
          </a:xfrm>
          <a:prstGeom prst="rect">
            <a:avLst/>
          </a:prstGeom>
        </p:spPr>
      </p:pic>
      <p:pic>
        <p:nvPicPr>
          <p:cNvPr id="12" name="Image 11">
            <a:extLst>
              <a:ext uri="{FF2B5EF4-FFF2-40B4-BE49-F238E27FC236}">
                <a16:creationId xmlns:a16="http://schemas.microsoft.com/office/drawing/2014/main" id="{AAEE3621-E0F8-4F3E-B1F0-C76FC668EC23}"/>
              </a:ext>
            </a:extLst>
          </p:cNvPr>
          <p:cNvPicPr>
            <a:picLocks noChangeAspect="1"/>
          </p:cNvPicPr>
          <p:nvPr>
            <p:custDataLst>
              <p:tags r:id="rId5"/>
            </p:custDataLst>
          </p:nvPr>
        </p:nvPicPr>
        <p:blipFill>
          <a:blip r:embed="rId10"/>
          <a:stretch>
            <a:fillRect/>
          </a:stretch>
        </p:blipFill>
        <p:spPr>
          <a:xfrm>
            <a:off x="7757888" y="4301067"/>
            <a:ext cx="2257908" cy="2332259"/>
          </a:xfrm>
          <a:prstGeom prst="rect">
            <a:avLst/>
          </a:prstGeom>
        </p:spPr>
      </p:pic>
    </p:spTree>
    <p:extLst>
      <p:ext uri="{BB962C8B-B14F-4D97-AF65-F5344CB8AC3E}">
        <p14:creationId xmlns:p14="http://schemas.microsoft.com/office/powerpoint/2010/main" val="10684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D8A2C-70C9-468C-848D-19AF4B6B4B93}"/>
              </a:ext>
            </a:extLst>
          </p:cNvPr>
          <p:cNvSpPr>
            <a:spLocks noGrp="1"/>
          </p:cNvSpPr>
          <p:nvPr>
            <p:ph type="title"/>
            <p:custDataLst>
              <p:tags r:id="rId1"/>
            </p:custDataLst>
          </p:nvPr>
        </p:nvSpPr>
        <p:spPr/>
        <p:txBody>
          <a:bodyPr/>
          <a:lstStyle/>
          <a:p>
            <a:r>
              <a:rPr lang="fr-CA" dirty="0"/>
              <a:t>SITUATIONS À RISQUE DE TMS</a:t>
            </a:r>
          </a:p>
        </p:txBody>
      </p:sp>
      <p:sp>
        <p:nvSpPr>
          <p:cNvPr id="3" name="Espace réservé du contenu 2">
            <a:extLst>
              <a:ext uri="{FF2B5EF4-FFF2-40B4-BE49-F238E27FC236}">
                <a16:creationId xmlns:a16="http://schemas.microsoft.com/office/drawing/2014/main" id="{D39D80E2-481A-409E-A6E4-9399CEAF08A1}"/>
              </a:ext>
            </a:extLst>
          </p:cNvPr>
          <p:cNvSpPr>
            <a:spLocks noGrp="1"/>
          </p:cNvSpPr>
          <p:nvPr>
            <p:ph idx="1"/>
            <p:custDataLst>
              <p:tags r:id="rId2"/>
            </p:custDataLst>
          </p:nvPr>
        </p:nvSpPr>
        <p:spPr/>
        <p:txBody>
          <a:bodyPr/>
          <a:lstStyle/>
          <a:p>
            <a:r>
              <a:rPr lang="fr-CA" dirty="0"/>
              <a:t>Tâches qui demandent </a:t>
            </a:r>
          </a:p>
          <a:p>
            <a:pPr lvl="1"/>
            <a:r>
              <a:rPr lang="fr-CA" dirty="0"/>
              <a:t>De forcer</a:t>
            </a:r>
          </a:p>
          <a:p>
            <a:pPr lvl="1"/>
            <a:r>
              <a:rPr lang="fr-CA" dirty="0"/>
              <a:t>De subir une pression mécanique</a:t>
            </a:r>
          </a:p>
          <a:p>
            <a:pPr lvl="1"/>
            <a:r>
              <a:rPr lang="fr-CA" dirty="0"/>
              <a:t>De travailler avec les poignets en déviation</a:t>
            </a:r>
          </a:p>
          <a:p>
            <a:pPr lvl="1"/>
            <a:r>
              <a:rPr lang="fr-CA" dirty="0"/>
              <a:t>De s’accroupir, s’agenouiller</a:t>
            </a:r>
          </a:p>
          <a:p>
            <a:pPr lvl="1"/>
            <a:r>
              <a:rPr lang="fr-CA" dirty="0"/>
              <a:t>D’utiliser la main comme outil</a:t>
            </a:r>
          </a:p>
          <a:p>
            <a:pPr lvl="1"/>
            <a:r>
              <a:rPr lang="fr-CA" dirty="0"/>
              <a:t>Etc.</a:t>
            </a:r>
          </a:p>
        </p:txBody>
      </p:sp>
      <p:pic>
        <p:nvPicPr>
          <p:cNvPr id="9" name="Image 8">
            <a:extLst>
              <a:ext uri="{FF2B5EF4-FFF2-40B4-BE49-F238E27FC236}">
                <a16:creationId xmlns:a16="http://schemas.microsoft.com/office/drawing/2014/main" id="{17990738-9A26-48FB-8723-404418F71CAF}"/>
              </a:ext>
            </a:extLst>
          </p:cNvPr>
          <p:cNvPicPr>
            <a:picLocks noChangeAspect="1"/>
          </p:cNvPicPr>
          <p:nvPr>
            <p:custDataLst>
              <p:tags r:id="rId3"/>
            </p:custDataLst>
          </p:nvPr>
        </p:nvPicPr>
        <p:blipFill>
          <a:blip r:embed="rId8"/>
          <a:stretch>
            <a:fillRect/>
          </a:stretch>
        </p:blipFill>
        <p:spPr>
          <a:xfrm>
            <a:off x="7757952" y="1819697"/>
            <a:ext cx="2505187" cy="2745086"/>
          </a:xfrm>
          <a:prstGeom prst="rect">
            <a:avLst/>
          </a:prstGeom>
        </p:spPr>
      </p:pic>
      <p:pic>
        <p:nvPicPr>
          <p:cNvPr id="10" name="Image 9">
            <a:extLst>
              <a:ext uri="{FF2B5EF4-FFF2-40B4-BE49-F238E27FC236}">
                <a16:creationId xmlns:a16="http://schemas.microsoft.com/office/drawing/2014/main" id="{CAF3227E-B122-41BC-8FF9-B39BDEFACE05}"/>
              </a:ext>
            </a:extLst>
          </p:cNvPr>
          <p:cNvPicPr>
            <a:picLocks noChangeAspect="1"/>
          </p:cNvPicPr>
          <p:nvPr>
            <p:custDataLst>
              <p:tags r:id="rId4"/>
            </p:custDataLst>
          </p:nvPr>
        </p:nvPicPr>
        <p:blipFill>
          <a:blip r:embed="rId9"/>
          <a:stretch>
            <a:fillRect/>
          </a:stretch>
        </p:blipFill>
        <p:spPr>
          <a:xfrm>
            <a:off x="10506693" y="4128647"/>
            <a:ext cx="2160994" cy="2463628"/>
          </a:xfrm>
          <a:prstGeom prst="rect">
            <a:avLst/>
          </a:prstGeom>
        </p:spPr>
      </p:pic>
      <p:pic>
        <p:nvPicPr>
          <p:cNvPr id="11" name="Image 10">
            <a:extLst>
              <a:ext uri="{FF2B5EF4-FFF2-40B4-BE49-F238E27FC236}">
                <a16:creationId xmlns:a16="http://schemas.microsoft.com/office/drawing/2014/main" id="{ACBCDE93-EE1E-43F4-9278-96E70F948A3A}"/>
              </a:ext>
            </a:extLst>
          </p:cNvPr>
          <p:cNvPicPr>
            <a:picLocks noChangeAspect="1"/>
          </p:cNvPicPr>
          <p:nvPr>
            <p:custDataLst>
              <p:tags r:id="rId5"/>
            </p:custDataLst>
          </p:nvPr>
        </p:nvPicPr>
        <p:blipFill>
          <a:blip r:embed="rId10"/>
          <a:stretch>
            <a:fillRect/>
          </a:stretch>
        </p:blipFill>
        <p:spPr>
          <a:xfrm>
            <a:off x="5600359" y="5080003"/>
            <a:ext cx="2537297" cy="1751553"/>
          </a:xfrm>
          <a:prstGeom prst="rect">
            <a:avLst/>
          </a:prstGeom>
        </p:spPr>
      </p:pic>
    </p:spTree>
    <p:extLst>
      <p:ext uri="{BB962C8B-B14F-4D97-AF65-F5344CB8AC3E}">
        <p14:creationId xmlns:p14="http://schemas.microsoft.com/office/powerpoint/2010/main" val="348607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500"/>
                                        <p:tgtEl>
                                          <p:spTgt spid="3">
                                            <p:txEl>
                                              <p:pRg st="6" end="6"/>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26C708-9306-4AF8-B2DC-2548341CC8B1}"/>
              </a:ext>
            </a:extLst>
          </p:cNvPr>
          <p:cNvSpPr>
            <a:spLocks noGrp="1"/>
          </p:cNvSpPr>
          <p:nvPr>
            <p:ph type="title"/>
            <p:custDataLst>
              <p:tags r:id="rId1"/>
            </p:custDataLst>
          </p:nvPr>
        </p:nvSpPr>
        <p:spPr/>
        <p:txBody>
          <a:bodyPr/>
          <a:lstStyle/>
          <a:p>
            <a:r>
              <a:rPr lang="fr-CA" dirty="0"/>
              <a:t>MOYENS DE PRÉVENTION </a:t>
            </a:r>
          </a:p>
        </p:txBody>
      </p:sp>
      <p:sp>
        <p:nvSpPr>
          <p:cNvPr id="3" name="Espace réservé du contenu 2">
            <a:extLst>
              <a:ext uri="{FF2B5EF4-FFF2-40B4-BE49-F238E27FC236}">
                <a16:creationId xmlns:a16="http://schemas.microsoft.com/office/drawing/2014/main" id="{AD5EC4A3-261B-4536-84B4-0AFD4B49555C}"/>
              </a:ext>
            </a:extLst>
          </p:cNvPr>
          <p:cNvSpPr>
            <a:spLocks noGrp="1"/>
          </p:cNvSpPr>
          <p:nvPr>
            <p:ph idx="1"/>
            <p:custDataLst>
              <p:tags r:id="rId2"/>
            </p:custDataLst>
          </p:nvPr>
        </p:nvSpPr>
        <p:spPr/>
        <p:txBody>
          <a:bodyPr/>
          <a:lstStyle/>
          <a:p>
            <a:r>
              <a:rPr lang="fr-CA" dirty="0"/>
              <a:t>Adopter la posture de base</a:t>
            </a:r>
          </a:p>
          <a:p>
            <a:r>
              <a:rPr lang="fr-CA" dirty="0"/>
              <a:t>Éviter les efforts excessifs</a:t>
            </a:r>
          </a:p>
        </p:txBody>
      </p:sp>
    </p:spTree>
    <p:extLst>
      <p:ext uri="{BB962C8B-B14F-4D97-AF65-F5344CB8AC3E}">
        <p14:creationId xmlns:p14="http://schemas.microsoft.com/office/powerpoint/2010/main" val="177302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5CA141B-ED2A-F8BC-2523-634880DF204E}"/>
              </a:ext>
            </a:extLst>
          </p:cNvPr>
          <p:cNvPicPr/>
          <p:nvPr/>
        </p:nvPicPr>
        <p:blipFill>
          <a:blip r:embed="rId3"/>
          <a:stretch>
            <a:fillRect/>
          </a:stretch>
        </p:blipFill>
        <p:spPr>
          <a:xfrm>
            <a:off x="0" y="0"/>
            <a:ext cx="13442950" cy="7561263"/>
          </a:xfrm>
          <a:prstGeom prst="rect">
            <a:avLst/>
          </a:prstGeom>
        </p:spPr>
      </p:pic>
    </p:spTree>
    <p:extLst>
      <p:ext uri="{BB962C8B-B14F-4D97-AF65-F5344CB8AC3E}">
        <p14:creationId xmlns:p14="http://schemas.microsoft.com/office/powerpoint/2010/main" val="12494135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1564F4-C13E-4368-A694-012D6D02D412}"/>
              </a:ext>
            </a:extLst>
          </p:cNvPr>
          <p:cNvSpPr>
            <a:spLocks noGrp="1"/>
          </p:cNvSpPr>
          <p:nvPr>
            <p:ph type="title"/>
            <p:custDataLst>
              <p:tags r:id="rId1"/>
            </p:custDataLst>
          </p:nvPr>
        </p:nvSpPr>
        <p:spPr/>
        <p:txBody>
          <a:bodyPr/>
          <a:lstStyle/>
          <a:p>
            <a:r>
              <a:rPr lang="fr-CA" dirty="0"/>
              <a:t>ADOPTER LA POSTURE DE BASE</a:t>
            </a:r>
          </a:p>
        </p:txBody>
      </p:sp>
      <p:pic>
        <p:nvPicPr>
          <p:cNvPr id="5" name="Image 4">
            <a:extLst>
              <a:ext uri="{FF2B5EF4-FFF2-40B4-BE49-F238E27FC236}">
                <a16:creationId xmlns:a16="http://schemas.microsoft.com/office/drawing/2014/main" id="{BC53B31C-2C54-4467-AB6E-7402FB5FEDBF}"/>
              </a:ext>
            </a:extLst>
          </p:cNvPr>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t="12117" b="54986"/>
          <a:stretch/>
        </p:blipFill>
        <p:spPr>
          <a:xfrm>
            <a:off x="671816" y="1745051"/>
            <a:ext cx="6568279" cy="2796295"/>
          </a:xfrm>
          <a:prstGeom prst="rect">
            <a:avLst/>
          </a:prstGeom>
          <a:ln>
            <a:noFill/>
          </a:ln>
          <a:effectLst>
            <a:outerShdw blurRad="292100" dist="139700" dir="2700000" algn="tl" rotWithShape="0">
              <a:srgbClr val="333333">
                <a:alpha val="65000"/>
              </a:srgbClr>
            </a:outerShdw>
          </a:effectLst>
        </p:spPr>
      </p:pic>
      <p:pic>
        <p:nvPicPr>
          <p:cNvPr id="4" name="Espace réservé du contenu 3">
            <a:extLst>
              <a:ext uri="{FF2B5EF4-FFF2-40B4-BE49-F238E27FC236}">
                <a16:creationId xmlns:a16="http://schemas.microsoft.com/office/drawing/2014/main" id="{456417E5-64C1-4713-BADA-1672B5541305}"/>
              </a:ext>
            </a:extLst>
          </p:cNvPr>
          <p:cNvPicPr>
            <a:picLocks noGrp="1" noChangeAspect="1"/>
          </p:cNvPicPr>
          <p:nvPr>
            <p:ph idx="1"/>
            <p:custDataLst>
              <p:tags r:id="rId3"/>
            </p:custDataLst>
          </p:nvPr>
        </p:nvPicPr>
        <p:blipFill rotWithShape="1">
          <a:blip r:embed="rId6">
            <a:extLst>
              <a:ext uri="{28A0092B-C50C-407E-A947-70E740481C1C}">
                <a14:useLocalDpi xmlns:a14="http://schemas.microsoft.com/office/drawing/2010/main" val="0"/>
              </a:ext>
            </a:extLst>
          </a:blip>
          <a:srcRect l="8260" t="44954" r="8022" b="4430"/>
          <a:stretch/>
        </p:blipFill>
        <p:spPr>
          <a:xfrm>
            <a:off x="6721476" y="1745051"/>
            <a:ext cx="6049658" cy="47334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728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1D1CB7E-E4F1-C969-2146-3E275D167845}"/>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63F79C2B-4BA8-01BE-072A-169042427AE3}"/>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0919254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42324E-66DB-4EA6-BDB5-EF6B6B63555B}"/>
              </a:ext>
            </a:extLst>
          </p:cNvPr>
          <p:cNvSpPr>
            <a:spLocks noGrp="1"/>
          </p:cNvSpPr>
          <p:nvPr>
            <p:ph type="title"/>
            <p:custDataLst>
              <p:tags r:id="rId1"/>
            </p:custDataLst>
          </p:nvPr>
        </p:nvSpPr>
        <p:spPr/>
        <p:txBody>
          <a:bodyPr/>
          <a:lstStyle/>
          <a:p>
            <a:r>
              <a:rPr lang="fr-CA" dirty="0"/>
              <a:t>ÉVITER LES EFFORTS EXCESSIFS</a:t>
            </a:r>
          </a:p>
        </p:txBody>
      </p:sp>
      <p:sp>
        <p:nvSpPr>
          <p:cNvPr id="3" name="Espace réservé du contenu 2">
            <a:extLst>
              <a:ext uri="{FF2B5EF4-FFF2-40B4-BE49-F238E27FC236}">
                <a16:creationId xmlns:a16="http://schemas.microsoft.com/office/drawing/2014/main" id="{F9E414C3-CECD-424F-BBD1-08DFA155BE4A}"/>
              </a:ext>
            </a:extLst>
          </p:cNvPr>
          <p:cNvSpPr>
            <a:spLocks noGrp="1"/>
          </p:cNvSpPr>
          <p:nvPr>
            <p:ph idx="1"/>
            <p:custDataLst>
              <p:tags r:id="rId2"/>
            </p:custDataLst>
          </p:nvPr>
        </p:nvSpPr>
        <p:spPr/>
        <p:txBody>
          <a:bodyPr/>
          <a:lstStyle/>
          <a:p>
            <a:r>
              <a:rPr lang="fr-CA" dirty="0"/>
              <a:t>Réduire le poids de la charge </a:t>
            </a:r>
          </a:p>
          <a:p>
            <a:r>
              <a:rPr lang="fr-CA" dirty="0"/>
              <a:t>Rapprocher la charge de soi</a:t>
            </a:r>
          </a:p>
          <a:p>
            <a:r>
              <a:rPr lang="fr-CA" dirty="0"/>
              <a:t>Glisser-rouler-pivoter la charge</a:t>
            </a:r>
          </a:p>
          <a:p>
            <a:r>
              <a:rPr lang="fr-CA" dirty="0"/>
              <a:t>Utiliser appareil de soulèvement mécanique</a:t>
            </a:r>
          </a:p>
          <a:p>
            <a:r>
              <a:rPr lang="fr-CA" dirty="0"/>
              <a:t>Travailler en équipe</a:t>
            </a:r>
          </a:p>
          <a:p>
            <a:r>
              <a:rPr lang="fr-CA" dirty="0"/>
              <a:t>Faire participer la personne au maximum de ses capacités</a:t>
            </a:r>
          </a:p>
          <a:p>
            <a:r>
              <a:rPr lang="fr-CA" dirty="0"/>
              <a:t>Utiliser les équipements de façon optimale</a:t>
            </a:r>
          </a:p>
          <a:p>
            <a:r>
              <a:rPr lang="fr-CA" dirty="0"/>
              <a:t>Etc.</a:t>
            </a:r>
          </a:p>
        </p:txBody>
      </p:sp>
    </p:spTree>
    <p:extLst>
      <p:ext uri="{BB962C8B-B14F-4D97-AF65-F5344CB8AC3E}">
        <p14:creationId xmlns:p14="http://schemas.microsoft.com/office/powerpoint/2010/main" val="188501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500"/>
                                        <p:tgtEl>
                                          <p:spTgt spid="3">
                                            <p:txEl>
                                              <p:pRg st="6" end="6"/>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left)">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dirty="0"/>
              <a:t>AUTRES STRATÉGIES POUR RÉDUIRE </a:t>
            </a:r>
            <a:br>
              <a:rPr lang="fr-CA" dirty="0"/>
            </a:br>
            <a:r>
              <a:rPr lang="fr-CA" dirty="0"/>
              <a:t>LES RISQUES DE TMS</a:t>
            </a:r>
          </a:p>
        </p:txBody>
      </p:sp>
      <p:sp>
        <p:nvSpPr>
          <p:cNvPr id="2" name="Espace réservé du contenu 1"/>
          <p:cNvSpPr>
            <a:spLocks noGrp="1"/>
          </p:cNvSpPr>
          <p:nvPr>
            <p:ph idx="1"/>
            <p:custDataLst>
              <p:tags r:id="rId2"/>
            </p:custDataLst>
          </p:nvPr>
        </p:nvSpPr>
        <p:spPr/>
        <p:txBody>
          <a:bodyPr/>
          <a:lstStyle/>
          <a:p>
            <a:r>
              <a:rPr lang="fr-CA" dirty="0"/>
              <a:t>Se questionner sur la nécessité de faire la tâche</a:t>
            </a:r>
          </a:p>
          <a:p>
            <a:r>
              <a:rPr lang="fr-CA" dirty="0"/>
              <a:t>Penser à une autre façon de faire, planifier, structurer la tâche</a:t>
            </a:r>
          </a:p>
          <a:p>
            <a:r>
              <a:rPr lang="fr-CA" dirty="0"/>
              <a:t>Prendre des pauses, </a:t>
            </a:r>
            <a:r>
              <a:rPr lang="fr-CA" dirty="0" err="1"/>
              <a:t>micropauses</a:t>
            </a:r>
            <a:r>
              <a:rPr lang="fr-CA" dirty="0"/>
              <a:t>, etc. </a:t>
            </a:r>
          </a:p>
          <a:p>
            <a:r>
              <a:rPr lang="fr-CA" dirty="0"/>
              <a:t>Varier les positions et les méthodes de travail</a:t>
            </a:r>
          </a:p>
          <a:p>
            <a:r>
              <a:rPr lang="fr-CA" dirty="0"/>
              <a:t>Utiliser des surfaces rembourrées </a:t>
            </a:r>
          </a:p>
          <a:p>
            <a:r>
              <a:rPr lang="fr-CA" dirty="0"/>
              <a:t>Diviser/répartir la tâche en plusieurs périodes</a:t>
            </a:r>
          </a:p>
          <a:p>
            <a:r>
              <a:rPr lang="fr-CA" dirty="0"/>
              <a:t>Alterner entre les tâches faciles et difficiles</a:t>
            </a:r>
          </a:p>
          <a:p>
            <a:r>
              <a:rPr lang="fr-CA" dirty="0"/>
              <a:t>Utiliser les muscles des jambes plutôt que le haut du corps</a:t>
            </a:r>
          </a:p>
        </p:txBody>
      </p:sp>
      <p:sp>
        <p:nvSpPr>
          <p:cNvPr id="6" name="Rectangle 1"/>
          <p:cNvSpPr>
            <a:spLocks noChangeArrowheads="1"/>
          </p:cNvSpPr>
          <p:nvPr>
            <p:custDataLst>
              <p:tags r:id="rId3"/>
            </p:custDataLst>
          </p:nvPr>
        </p:nvSpPr>
        <p:spPr bwMode="auto">
          <a:xfrm>
            <a:off x="4047332" y="20568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800" b="0" i="0" u="none" strike="noStrike" kern="1200" cap="none" spc="0" normalizeH="0" baseline="0" noProof="0">
              <a:ln>
                <a:noFill/>
              </a:ln>
              <a:solidFill>
                <a:srgbClr val="1C2D4E"/>
              </a:solidFill>
              <a:effectLst/>
              <a:uLnTx/>
              <a:uFillTx/>
              <a:latin typeface="Arial" charset="0"/>
              <a:ea typeface="+mn-ea"/>
              <a:cs typeface="Arial" charset="0"/>
            </a:endParaRPr>
          </a:p>
        </p:txBody>
      </p:sp>
    </p:spTree>
    <p:extLst>
      <p:ext uri="{BB962C8B-B14F-4D97-AF65-F5344CB8AC3E}">
        <p14:creationId xmlns:p14="http://schemas.microsoft.com/office/powerpoint/2010/main" val="169871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left)">
                                      <p:cBhvr>
                                        <p:cTn id="16" dur="500"/>
                                        <p:tgtEl>
                                          <p:spTgt spid="2">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left)">
                                      <p:cBhvr>
                                        <p:cTn id="19" dur="500"/>
                                        <p:tgtEl>
                                          <p:spTgt spid="2">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500"/>
                                        <p:tgtEl>
                                          <p:spTgt spid="2">
                                            <p:txEl>
                                              <p:pRg st="5" end="5"/>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left)">
                                      <p:cBhvr>
                                        <p:cTn id="25" dur="500"/>
                                        <p:tgtEl>
                                          <p:spTgt spid="2">
                                            <p:txEl>
                                              <p:pRg st="6" end="6"/>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wipe(left)">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6CD5036-170B-2467-0971-1CA207730FA4}"/>
              </a:ext>
            </a:extLst>
          </p:cNvPr>
          <p:cNvPicPr>
            <a:picLocks noChangeAspect="1"/>
          </p:cNvPicPr>
          <p:nvPr/>
        </p:nvPicPr>
        <p:blipFill>
          <a:blip r:embed="rId3"/>
          <a:stretch>
            <a:fillRect/>
          </a:stretch>
        </p:blipFill>
        <p:spPr>
          <a:xfrm>
            <a:off x="-1341" y="753"/>
            <a:ext cx="13444291" cy="7560510"/>
          </a:xfrm>
          <a:prstGeom prst="rect">
            <a:avLst/>
          </a:prstGeom>
        </p:spPr>
      </p:pic>
      <p:sp>
        <p:nvSpPr>
          <p:cNvPr id="6" name="Titre 5">
            <a:extLst>
              <a:ext uri="{FF2B5EF4-FFF2-40B4-BE49-F238E27FC236}">
                <a16:creationId xmlns:a16="http://schemas.microsoft.com/office/drawing/2014/main" id="{801715CB-7D28-A779-1E74-58320C220304}"/>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41686954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A4BA65C-AC6E-143E-F51C-51AC55592283}"/>
              </a:ext>
            </a:extLst>
          </p:cNvPr>
          <p:cNvPicPr>
            <a:picLocks noChangeAspect="1"/>
          </p:cNvPicPr>
          <p:nvPr/>
        </p:nvPicPr>
        <p:blipFill>
          <a:blip r:embed="rId3"/>
          <a:stretch>
            <a:fillRect/>
          </a:stretch>
        </p:blipFill>
        <p:spPr>
          <a:xfrm>
            <a:off x="-1341" y="0"/>
            <a:ext cx="13445630" cy="7561263"/>
          </a:xfrm>
          <a:prstGeom prst="rect">
            <a:avLst/>
          </a:prstGeom>
        </p:spPr>
      </p:pic>
      <p:sp>
        <p:nvSpPr>
          <p:cNvPr id="6" name="Titre 5">
            <a:extLst>
              <a:ext uri="{FF2B5EF4-FFF2-40B4-BE49-F238E27FC236}">
                <a16:creationId xmlns:a16="http://schemas.microsoft.com/office/drawing/2014/main" id="{D8C8E9B2-0214-07D0-ED57-5D7B6C2F651B}"/>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4590570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2C3899E-2D7C-9CAD-6078-64A1AE60AD61}"/>
              </a:ext>
            </a:extLst>
          </p:cNvPr>
          <p:cNvPicPr/>
          <p:nvPr/>
        </p:nvPicPr>
        <p:blipFill>
          <a:blip r:embed="rId2"/>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D74FB16C-51CF-B6A4-B7CC-935159AD3744}"/>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80949338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AB018FF-4E3E-89D6-0D25-F71D99FDF587}"/>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DD2DBF95-B34E-25A5-8DAC-5E67315D9B42}"/>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0468603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A9655E8-F750-A524-5205-12A48BB7E524}"/>
              </a:ext>
            </a:extLst>
          </p:cNvPr>
          <p:cNvPicPr/>
          <p:nvPr/>
        </p:nvPicPr>
        <p:blipFill>
          <a:blip r:embed="rId2"/>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9EE0575A-31D0-11A1-0D16-2785C75901AE}"/>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7430950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62AC7CC-460E-2C15-498A-50FD845E033E}"/>
              </a:ext>
            </a:extLst>
          </p:cNvPr>
          <p:cNvPicPr/>
          <p:nvPr/>
        </p:nvPicPr>
        <p:blipFill>
          <a:blip r:embed="rId2"/>
          <a:stretch>
            <a:fillRect/>
          </a:stretch>
        </p:blipFill>
        <p:spPr>
          <a:xfrm>
            <a:off x="0" y="0"/>
            <a:ext cx="13442950" cy="7561263"/>
          </a:xfrm>
          <a:prstGeom prst="rect">
            <a:avLst/>
          </a:prstGeom>
        </p:spPr>
      </p:pic>
    </p:spTree>
    <p:extLst>
      <p:ext uri="{BB962C8B-B14F-4D97-AF65-F5344CB8AC3E}">
        <p14:creationId xmlns:p14="http://schemas.microsoft.com/office/powerpoint/2010/main" val="2133888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52682C-F6FE-D878-FBC6-AECA7BB662BF}"/>
              </a:ext>
            </a:extLst>
          </p:cNvPr>
          <p:cNvPicPr/>
          <p:nvPr/>
        </p:nvPicPr>
        <p:blipFill>
          <a:blip r:embed="rId3"/>
          <a:stretch>
            <a:fillRect/>
          </a:stretch>
        </p:blipFill>
        <p:spPr>
          <a:xfrm>
            <a:off x="0" y="0"/>
            <a:ext cx="13442950" cy="7561263"/>
          </a:xfrm>
          <a:prstGeom prst="rect">
            <a:avLst/>
          </a:prstGeom>
        </p:spPr>
      </p:pic>
    </p:spTree>
    <p:extLst>
      <p:ext uri="{BB962C8B-B14F-4D97-AF65-F5344CB8AC3E}">
        <p14:creationId xmlns:p14="http://schemas.microsoft.com/office/powerpoint/2010/main" val="2111635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912D3BB-04B3-2312-A401-9AEB0C2AE2D4}"/>
              </a:ext>
            </a:extLst>
          </p:cNvPr>
          <p:cNvPicPr/>
          <p:nvPr/>
        </p:nvPicPr>
        <p:blipFill>
          <a:blip r:embed="rId3"/>
          <a:stretch>
            <a:fillRect/>
          </a:stretch>
        </p:blipFill>
        <p:spPr>
          <a:xfrm>
            <a:off x="0" y="0"/>
            <a:ext cx="13442950" cy="7561263"/>
          </a:xfrm>
          <a:prstGeom prst="rect">
            <a:avLst/>
          </a:prstGeom>
        </p:spPr>
      </p:pic>
    </p:spTree>
    <p:extLst>
      <p:ext uri="{BB962C8B-B14F-4D97-AF65-F5344CB8AC3E}">
        <p14:creationId xmlns:p14="http://schemas.microsoft.com/office/powerpoint/2010/main" val="3667579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0C1463C-1443-CD2D-AB91-5D5F996A44AB}"/>
              </a:ext>
            </a:extLst>
          </p:cNvPr>
          <p:cNvPicPr/>
          <p:nvPr/>
        </p:nvPicPr>
        <p:blipFill>
          <a:blip r:embed="rId3"/>
          <a:stretch>
            <a:fillRect/>
          </a:stretch>
        </p:blipFill>
        <p:spPr>
          <a:xfrm>
            <a:off x="0" y="0"/>
            <a:ext cx="13442950" cy="7561263"/>
          </a:xfrm>
          <a:prstGeom prst="rect">
            <a:avLst/>
          </a:prstGeom>
        </p:spPr>
      </p:pic>
    </p:spTree>
    <p:extLst>
      <p:ext uri="{BB962C8B-B14F-4D97-AF65-F5344CB8AC3E}">
        <p14:creationId xmlns:p14="http://schemas.microsoft.com/office/powerpoint/2010/main" val="127403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8F51E7B-A1B1-2938-BCA4-2FCAABF25AAF}"/>
              </a:ext>
            </a:extLst>
          </p:cNvPr>
          <p:cNvPicPr/>
          <p:nvPr/>
        </p:nvPicPr>
        <p:blipFill>
          <a:blip r:embed="rId3"/>
          <a:stretch>
            <a:fillRect/>
          </a:stretch>
        </p:blipFill>
        <p:spPr>
          <a:xfrm>
            <a:off x="0" y="0"/>
            <a:ext cx="13442950" cy="7561263"/>
          </a:xfrm>
          <a:prstGeom prst="rect">
            <a:avLst/>
          </a:prstGeom>
        </p:spPr>
      </p:pic>
    </p:spTree>
    <p:extLst>
      <p:ext uri="{BB962C8B-B14F-4D97-AF65-F5344CB8AC3E}">
        <p14:creationId xmlns:p14="http://schemas.microsoft.com/office/powerpoint/2010/main" val="1119749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C21D01A-66CF-BA7D-1333-6BFD059AB547}"/>
              </a:ext>
            </a:extLst>
          </p:cNvPr>
          <p:cNvPicPr/>
          <p:nvPr/>
        </p:nvPicPr>
        <p:blipFill>
          <a:blip r:embed="rId3"/>
          <a:stretch>
            <a:fillRect/>
          </a:stretch>
        </p:blipFill>
        <p:spPr>
          <a:xfrm>
            <a:off x="0" y="0"/>
            <a:ext cx="13442950" cy="7561263"/>
          </a:xfrm>
          <a:prstGeom prst="rect">
            <a:avLst/>
          </a:prstGeom>
        </p:spPr>
      </p:pic>
    </p:spTree>
    <p:extLst>
      <p:ext uri="{BB962C8B-B14F-4D97-AF65-F5344CB8AC3E}">
        <p14:creationId xmlns:p14="http://schemas.microsoft.com/office/powerpoint/2010/main" val="1216087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AC94AAC-7E6B-5F9F-20C7-6D0AE54E8701}"/>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915673EB-4832-FB07-AAEA-76F7757F9474}"/>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236407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9ABAAAF-5F47-F215-D83E-50B06DEBC7B0}"/>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2DEC7679-322A-B133-48F0-F677E956544B}"/>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382628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6443D40-5966-312C-AC36-012947F7593F}"/>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DF6927BA-D8AF-DFA9-09C8-81A9D974A935}"/>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779939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C8EC05F-F1AB-4A85-0299-E15B41B8043F}"/>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E58D478C-2EF4-658C-4A28-93B7418C5AB0}"/>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98641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894E99A-05FC-8A3A-4AE7-FF14F214061A}"/>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E3D2ADAD-7681-AF09-4944-1909C37BB125}"/>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378723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2278AB6-674B-DCB4-FEC4-B4C46E3E222C}"/>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C7234F0D-5BD2-321A-83C9-7F4ABE066DBE}"/>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626939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998E037-4752-CE37-29D2-09C9FFFE8A58}"/>
              </a:ext>
            </a:extLst>
          </p:cNvPr>
          <p:cNvPicPr/>
          <p:nvPr/>
        </p:nvPicPr>
        <p:blipFill>
          <a:blip r:embed="rId3"/>
          <a:stretch>
            <a:fillRect/>
          </a:stretch>
        </p:blipFill>
        <p:spPr>
          <a:xfrm>
            <a:off x="0" y="0"/>
            <a:ext cx="13442950" cy="7561263"/>
          </a:xfrm>
          <a:prstGeom prst="rect">
            <a:avLst/>
          </a:prstGeom>
        </p:spPr>
      </p:pic>
    </p:spTree>
    <p:extLst>
      <p:ext uri="{BB962C8B-B14F-4D97-AF65-F5344CB8AC3E}">
        <p14:creationId xmlns:p14="http://schemas.microsoft.com/office/powerpoint/2010/main" val="4267475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6359498-CE4D-F4DC-64C2-E5D74BA72AE9}"/>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D7E8ADCF-2397-BF6D-2E52-FC33EE7C89A5}"/>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267214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5CBC9CD-60C0-4DED-81FD-8BAB57292955}"/>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8B2E7652-3A86-9B3B-4156-387CB9A787EC}"/>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023784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20A4895-ACF9-22EF-181D-9DAF42BA1EEE}"/>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7580D0A7-2C29-8FB4-D006-76A15EAD8387}"/>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4250701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8A3B234-6D61-654A-1D77-C129662762DC}"/>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94261A99-3CA9-FDD7-97F2-076EFD2934AB}"/>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946667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08AED6C-A121-99A3-8031-1A8888F2FD86}"/>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BAD26B41-6A0C-8308-9122-A21445676EDC}"/>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194372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dirty="0"/>
              <a:t>LA PERSONNE S’ASSOIT </a:t>
            </a:r>
            <a:br>
              <a:rPr lang="fr-CA" dirty="0"/>
            </a:br>
            <a:r>
              <a:rPr lang="fr-CA" dirty="0"/>
              <a:t>AVEC SES MOUVEMENTS NATURELS</a:t>
            </a:r>
          </a:p>
        </p:txBody>
      </p:sp>
      <p:grpSp>
        <p:nvGrpSpPr>
          <p:cNvPr id="22" name="Groupe 21">
            <a:extLst>
              <a:ext uri="{FF2B5EF4-FFF2-40B4-BE49-F238E27FC236}">
                <a16:creationId xmlns:a16="http://schemas.microsoft.com/office/drawing/2014/main" id="{F0D5680C-8E56-47F3-97C2-819854EAB743}"/>
              </a:ext>
            </a:extLst>
          </p:cNvPr>
          <p:cNvGrpSpPr/>
          <p:nvPr>
            <p:custDataLst>
              <p:tags r:id="rId2"/>
            </p:custDataLst>
          </p:nvPr>
        </p:nvGrpSpPr>
        <p:grpSpPr>
          <a:xfrm>
            <a:off x="1287445" y="2307952"/>
            <a:ext cx="2427112" cy="3566169"/>
            <a:chOff x="1298827" y="2252537"/>
            <a:chExt cx="2427112" cy="3566169"/>
          </a:xfrm>
        </p:grpSpPr>
        <p:pic>
          <p:nvPicPr>
            <p:cNvPr id="6" name="Image 5">
              <a:extLst>
                <a:ext uri="{FF2B5EF4-FFF2-40B4-BE49-F238E27FC236}">
                  <a16:creationId xmlns:a16="http://schemas.microsoft.com/office/drawing/2014/main" id="{86491D32-BF82-4924-9372-9BCD1D22C2CD}"/>
                </a:ext>
              </a:extLst>
            </p:cNvPr>
            <p:cNvPicPr>
              <a:picLocks noChangeAspect="1"/>
            </p:cNvPicPr>
            <p:nvPr/>
          </p:nvPicPr>
          <p:blipFill>
            <a:blip r:embed="rId8"/>
            <a:stretch>
              <a:fillRect/>
            </a:stretch>
          </p:blipFill>
          <p:spPr>
            <a:xfrm>
              <a:off x="1531607" y="2252537"/>
              <a:ext cx="1733021" cy="2346575"/>
            </a:xfrm>
            <a:prstGeom prst="rect">
              <a:avLst/>
            </a:prstGeom>
          </p:spPr>
        </p:pic>
        <p:sp>
          <p:nvSpPr>
            <p:cNvPr id="18" name="ZoneTexte 17">
              <a:extLst>
                <a:ext uri="{FF2B5EF4-FFF2-40B4-BE49-F238E27FC236}">
                  <a16:creationId xmlns:a16="http://schemas.microsoft.com/office/drawing/2014/main" id="{31835895-B233-43C4-A0A6-F2A7E48E8166}"/>
                </a:ext>
              </a:extLst>
            </p:cNvPr>
            <p:cNvSpPr txBox="1"/>
            <p:nvPr/>
          </p:nvSpPr>
          <p:spPr>
            <a:xfrm>
              <a:off x="1298827" y="4895376"/>
              <a:ext cx="2427112"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Reculer jusqu’à ce que les mollets touchent l’assise</a:t>
              </a:r>
            </a:p>
          </p:txBody>
        </p:sp>
      </p:grpSp>
      <p:grpSp>
        <p:nvGrpSpPr>
          <p:cNvPr id="23" name="Groupe 22">
            <a:extLst>
              <a:ext uri="{FF2B5EF4-FFF2-40B4-BE49-F238E27FC236}">
                <a16:creationId xmlns:a16="http://schemas.microsoft.com/office/drawing/2014/main" id="{4E3B911E-5A5C-4410-91EE-1DA7851C1A19}"/>
              </a:ext>
            </a:extLst>
          </p:cNvPr>
          <p:cNvGrpSpPr/>
          <p:nvPr>
            <p:custDataLst>
              <p:tags r:id="rId3"/>
            </p:custDataLst>
          </p:nvPr>
        </p:nvGrpSpPr>
        <p:grpSpPr>
          <a:xfrm>
            <a:off x="3933109" y="2307952"/>
            <a:ext cx="2692978" cy="3249697"/>
            <a:chOff x="3933109" y="2307952"/>
            <a:chExt cx="2692978" cy="3249697"/>
          </a:xfrm>
        </p:grpSpPr>
        <p:pic>
          <p:nvPicPr>
            <p:cNvPr id="10" name="Image 9">
              <a:extLst>
                <a:ext uri="{FF2B5EF4-FFF2-40B4-BE49-F238E27FC236}">
                  <a16:creationId xmlns:a16="http://schemas.microsoft.com/office/drawing/2014/main" id="{DEA06E1C-4081-49BA-B27E-1371967B9A8D}"/>
                </a:ext>
              </a:extLst>
            </p:cNvPr>
            <p:cNvPicPr>
              <a:picLocks noChangeAspect="1"/>
            </p:cNvPicPr>
            <p:nvPr/>
          </p:nvPicPr>
          <p:blipFill>
            <a:blip r:embed="rId9"/>
            <a:stretch>
              <a:fillRect/>
            </a:stretch>
          </p:blipFill>
          <p:spPr>
            <a:xfrm>
              <a:off x="4283816" y="2307952"/>
              <a:ext cx="1991564" cy="2347200"/>
            </a:xfrm>
            <a:prstGeom prst="rect">
              <a:avLst/>
            </a:prstGeom>
          </p:spPr>
        </p:pic>
        <p:sp>
          <p:nvSpPr>
            <p:cNvPr id="19" name="ZoneTexte 18">
              <a:extLst>
                <a:ext uri="{FF2B5EF4-FFF2-40B4-BE49-F238E27FC236}">
                  <a16:creationId xmlns:a16="http://schemas.microsoft.com/office/drawing/2014/main" id="{A9AB7C13-38D0-4A80-A7CB-0CBBB3EAA982}"/>
                </a:ext>
              </a:extLst>
            </p:cNvPr>
            <p:cNvSpPr txBox="1"/>
            <p:nvPr/>
          </p:nvSpPr>
          <p:spPr>
            <a:xfrm>
              <a:off x="3933109" y="4911318"/>
              <a:ext cx="2692978"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Se pencher en éloignant les fesses vers l’arrière</a:t>
              </a:r>
            </a:p>
          </p:txBody>
        </p:sp>
      </p:grpSp>
      <p:grpSp>
        <p:nvGrpSpPr>
          <p:cNvPr id="24" name="Groupe 23">
            <a:extLst>
              <a:ext uri="{FF2B5EF4-FFF2-40B4-BE49-F238E27FC236}">
                <a16:creationId xmlns:a16="http://schemas.microsoft.com/office/drawing/2014/main" id="{2464110A-08E5-48E1-BBD5-1CC65A0548B0}"/>
              </a:ext>
            </a:extLst>
          </p:cNvPr>
          <p:cNvGrpSpPr/>
          <p:nvPr>
            <p:custDataLst>
              <p:tags r:id="rId4"/>
            </p:custDataLst>
          </p:nvPr>
        </p:nvGrpSpPr>
        <p:grpSpPr>
          <a:xfrm>
            <a:off x="7063191" y="2307952"/>
            <a:ext cx="2345852" cy="3519489"/>
            <a:chOff x="7063191" y="2307952"/>
            <a:chExt cx="2345852" cy="3519489"/>
          </a:xfrm>
        </p:grpSpPr>
        <p:pic>
          <p:nvPicPr>
            <p:cNvPr id="14" name="Image 13">
              <a:extLst>
                <a:ext uri="{FF2B5EF4-FFF2-40B4-BE49-F238E27FC236}">
                  <a16:creationId xmlns:a16="http://schemas.microsoft.com/office/drawing/2014/main" id="{83B9595B-5907-4E03-9F63-EB808B863EBB}"/>
                </a:ext>
              </a:extLst>
            </p:cNvPr>
            <p:cNvPicPr>
              <a:picLocks noChangeAspect="1"/>
            </p:cNvPicPr>
            <p:nvPr/>
          </p:nvPicPr>
          <p:blipFill>
            <a:blip r:embed="rId10"/>
            <a:stretch>
              <a:fillRect/>
            </a:stretch>
          </p:blipFill>
          <p:spPr>
            <a:xfrm>
              <a:off x="7294568" y="2307952"/>
              <a:ext cx="1868180" cy="2347200"/>
            </a:xfrm>
            <a:prstGeom prst="rect">
              <a:avLst/>
            </a:prstGeom>
          </p:spPr>
        </p:pic>
        <p:sp>
          <p:nvSpPr>
            <p:cNvPr id="20" name="ZoneTexte 19">
              <a:extLst>
                <a:ext uri="{FF2B5EF4-FFF2-40B4-BE49-F238E27FC236}">
                  <a16:creationId xmlns:a16="http://schemas.microsoft.com/office/drawing/2014/main" id="{78660A94-5601-4DA4-8E7F-1F78F4DD94E1}"/>
                </a:ext>
              </a:extLst>
            </p:cNvPr>
            <p:cNvSpPr txBox="1"/>
            <p:nvPr/>
          </p:nvSpPr>
          <p:spPr>
            <a:xfrm>
              <a:off x="7063191" y="4904111"/>
              <a:ext cx="2345852"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Appuyer les mains </a:t>
              </a:r>
              <a:br>
                <a:rPr kumimoji="0" lang="fr-CA" sz="1800" b="0" i="0" u="none" strike="noStrike" kern="1200" cap="none" spc="0" normalizeH="0" baseline="0" noProof="0" dirty="0">
                  <a:ln>
                    <a:noFill/>
                  </a:ln>
                  <a:solidFill>
                    <a:srgbClr val="1C2D4E"/>
                  </a:solidFill>
                  <a:effectLst/>
                  <a:uLnTx/>
                  <a:uFillTx/>
                  <a:latin typeface="Calibri"/>
                  <a:ea typeface="+mn-ea"/>
                  <a:cs typeface="Arial" charset="0"/>
                </a:rPr>
              </a:b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sur les appuie-bras </a:t>
              </a:r>
              <a:br>
                <a:rPr kumimoji="0" lang="fr-CA" sz="1800" b="0" i="0" u="none" strike="noStrike" kern="1200" cap="none" spc="0" normalizeH="0" baseline="0" noProof="0" dirty="0">
                  <a:ln>
                    <a:noFill/>
                  </a:ln>
                  <a:solidFill>
                    <a:srgbClr val="1C2D4E"/>
                  </a:solidFill>
                  <a:effectLst/>
                  <a:uLnTx/>
                  <a:uFillTx/>
                  <a:latin typeface="Calibri"/>
                  <a:ea typeface="+mn-ea"/>
                  <a:cs typeface="Arial" charset="0"/>
                </a:rPr>
              </a:b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ou l’assise</a:t>
              </a:r>
            </a:p>
          </p:txBody>
        </p:sp>
      </p:grpSp>
      <p:grpSp>
        <p:nvGrpSpPr>
          <p:cNvPr id="25" name="Groupe 24">
            <a:extLst>
              <a:ext uri="{FF2B5EF4-FFF2-40B4-BE49-F238E27FC236}">
                <a16:creationId xmlns:a16="http://schemas.microsoft.com/office/drawing/2014/main" id="{71F9DB35-629B-4CCF-92AE-7A8C61F01C08}"/>
              </a:ext>
            </a:extLst>
          </p:cNvPr>
          <p:cNvGrpSpPr/>
          <p:nvPr>
            <p:custDataLst>
              <p:tags r:id="rId5"/>
            </p:custDataLst>
          </p:nvPr>
        </p:nvGrpSpPr>
        <p:grpSpPr>
          <a:xfrm>
            <a:off x="10181936" y="2307952"/>
            <a:ext cx="1799123" cy="3519489"/>
            <a:chOff x="10181936" y="2307952"/>
            <a:chExt cx="1799123" cy="3519489"/>
          </a:xfrm>
        </p:grpSpPr>
        <p:pic>
          <p:nvPicPr>
            <p:cNvPr id="17" name="Image 16">
              <a:extLst>
                <a:ext uri="{FF2B5EF4-FFF2-40B4-BE49-F238E27FC236}">
                  <a16:creationId xmlns:a16="http://schemas.microsoft.com/office/drawing/2014/main" id="{F3B6E464-76BC-4A52-A053-38A8535BDDEF}"/>
                </a:ext>
              </a:extLst>
            </p:cNvPr>
            <p:cNvPicPr>
              <a:picLocks noChangeAspect="1"/>
            </p:cNvPicPr>
            <p:nvPr/>
          </p:nvPicPr>
          <p:blipFill>
            <a:blip r:embed="rId11"/>
            <a:stretch>
              <a:fillRect/>
            </a:stretch>
          </p:blipFill>
          <p:spPr>
            <a:xfrm>
              <a:off x="10181936" y="2307952"/>
              <a:ext cx="1799123" cy="2347200"/>
            </a:xfrm>
            <a:prstGeom prst="rect">
              <a:avLst/>
            </a:prstGeom>
          </p:spPr>
        </p:pic>
        <p:sp>
          <p:nvSpPr>
            <p:cNvPr id="21" name="ZoneTexte 20">
              <a:extLst>
                <a:ext uri="{FF2B5EF4-FFF2-40B4-BE49-F238E27FC236}">
                  <a16:creationId xmlns:a16="http://schemas.microsoft.com/office/drawing/2014/main" id="{47925669-F8AF-40FD-9AFE-587E93B1EEDA}"/>
                </a:ext>
              </a:extLst>
            </p:cNvPr>
            <p:cNvSpPr txBox="1"/>
            <p:nvPr/>
          </p:nvSpPr>
          <p:spPr>
            <a:xfrm>
              <a:off x="10181936" y="4904111"/>
              <a:ext cx="1799123"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Times New Roman" panose="02020603050405020304" pitchFamily="18" charset="0"/>
                  <a:cs typeface="Arial" charset="0"/>
                </a:rPr>
                <a:t>S’asseoir </a:t>
              </a:r>
              <a:br>
                <a:rPr kumimoji="0" lang="fr-CA" sz="1800" b="0" i="0" u="none" strike="noStrike" kern="1200" cap="none" spc="0" normalizeH="0" baseline="0" noProof="0" dirty="0">
                  <a:ln>
                    <a:noFill/>
                  </a:ln>
                  <a:solidFill>
                    <a:srgbClr val="1C2D4E"/>
                  </a:solidFill>
                  <a:effectLst/>
                  <a:uLnTx/>
                  <a:uFillTx/>
                  <a:latin typeface="Calibri"/>
                  <a:ea typeface="Times New Roman" panose="02020603050405020304" pitchFamily="18" charset="0"/>
                  <a:cs typeface="Arial" charset="0"/>
                </a:rPr>
              </a:br>
              <a:r>
                <a:rPr kumimoji="0" lang="fr-CA" sz="1800" b="0" i="0" u="none" strike="noStrike" kern="1200" cap="none" spc="0" normalizeH="0" baseline="0" noProof="0" dirty="0">
                  <a:ln>
                    <a:noFill/>
                  </a:ln>
                  <a:solidFill>
                    <a:srgbClr val="1C2D4E"/>
                  </a:solidFill>
                  <a:effectLst/>
                  <a:uLnTx/>
                  <a:uFillTx/>
                  <a:latin typeface="Calibri"/>
                  <a:ea typeface="Times New Roman" panose="02020603050405020304" pitchFamily="18" charset="0"/>
                  <a:cs typeface="Arial" charset="0"/>
                </a:rPr>
                <a:t>en contrôlant </a:t>
              </a:r>
              <a:br>
                <a:rPr kumimoji="0" lang="fr-CA" sz="1800" b="0" i="0" u="none" strike="noStrike" kern="1200" cap="none" spc="0" normalizeH="0" baseline="0" noProof="0" dirty="0">
                  <a:ln>
                    <a:noFill/>
                  </a:ln>
                  <a:solidFill>
                    <a:srgbClr val="1C2D4E"/>
                  </a:solidFill>
                  <a:effectLst/>
                  <a:uLnTx/>
                  <a:uFillTx/>
                  <a:latin typeface="Calibri"/>
                  <a:ea typeface="Times New Roman" panose="02020603050405020304" pitchFamily="18" charset="0"/>
                  <a:cs typeface="Arial" charset="0"/>
                </a:rPr>
              </a:br>
              <a:r>
                <a:rPr kumimoji="0" lang="fr-CA" sz="1800" b="0" i="0" u="none" strike="noStrike" kern="1200" cap="none" spc="0" normalizeH="0" baseline="0" noProof="0" dirty="0">
                  <a:ln>
                    <a:noFill/>
                  </a:ln>
                  <a:solidFill>
                    <a:srgbClr val="1C2D4E"/>
                  </a:solidFill>
                  <a:effectLst/>
                  <a:uLnTx/>
                  <a:uFillTx/>
                  <a:latin typeface="Calibri"/>
                  <a:ea typeface="Times New Roman" panose="02020603050405020304" pitchFamily="18" charset="0"/>
                  <a:cs typeface="Arial" charset="0"/>
                </a:rPr>
                <a:t>sa descente</a:t>
              </a:r>
            </a:p>
          </p:txBody>
        </p:sp>
      </p:grpSp>
    </p:spTree>
    <p:extLst>
      <p:ext uri="{BB962C8B-B14F-4D97-AF65-F5344CB8AC3E}">
        <p14:creationId xmlns:p14="http://schemas.microsoft.com/office/powerpoint/2010/main" val="135153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8"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par>
                                <p:cTn id="14" presetID="22" presetClass="entr" presetSubtype="8"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custDataLst>
              <p:tags r:id="rId1"/>
            </p:custDataLst>
          </p:nvPr>
        </p:nvSpPr>
        <p:spPr>
          <a:xfrm>
            <a:off x="671819" y="1763713"/>
            <a:ext cx="12099314" cy="4648662"/>
          </a:xfrm>
        </p:spPr>
        <p:txBody>
          <a:bodyPr anchor="ctr"/>
          <a:lstStyle/>
          <a:p>
            <a:pPr marL="0" indent="0">
              <a:spcBef>
                <a:spcPts val="1400"/>
              </a:spcBef>
              <a:buNone/>
            </a:pPr>
            <a:r>
              <a:rPr lang="fr-CA" b="1" dirty="0"/>
              <a:t>Pourquoi utiliser les mouvements naturels ?</a:t>
            </a:r>
          </a:p>
          <a:p>
            <a:pPr>
              <a:spcBef>
                <a:spcPts val="1400"/>
              </a:spcBef>
            </a:pPr>
            <a:r>
              <a:rPr lang="fr-CA" sz="2400" dirty="0"/>
              <a:t>Pour optimiser les capacités de la personne</a:t>
            </a:r>
            <a:endParaRPr lang="fr-CA" sz="2400" dirty="0">
              <a:cs typeface="Calibri"/>
            </a:endParaRPr>
          </a:p>
          <a:p>
            <a:pPr>
              <a:spcBef>
                <a:spcPts val="1400"/>
              </a:spcBef>
            </a:pPr>
            <a:r>
              <a:rPr lang="fr-CA" sz="2400" dirty="0"/>
              <a:t>Pour que le soignant force moins</a:t>
            </a:r>
            <a:endParaRPr lang="fr-CA" sz="2400" dirty="0">
              <a:cs typeface="Calibri"/>
            </a:endParaRPr>
          </a:p>
          <a:p>
            <a:pPr>
              <a:spcBef>
                <a:spcPts val="1400"/>
              </a:spcBef>
            </a:pPr>
            <a:endParaRPr lang="fr-CA" dirty="0"/>
          </a:p>
          <a:p>
            <a:pPr marL="0" indent="0">
              <a:spcBef>
                <a:spcPts val="1400"/>
              </a:spcBef>
              <a:buNone/>
            </a:pPr>
            <a:r>
              <a:rPr lang="fr-CA" b="1" dirty="0"/>
              <a:t>Quand doit-on encourager l’utilisation des mouvements naturels ?</a:t>
            </a:r>
            <a:endParaRPr lang="fr-CA" b="1" dirty="0">
              <a:cs typeface="Calibri"/>
            </a:endParaRPr>
          </a:p>
          <a:p>
            <a:pPr>
              <a:spcBef>
                <a:spcPts val="1400"/>
              </a:spcBef>
            </a:pPr>
            <a:r>
              <a:rPr lang="fr-CA" sz="2400" dirty="0"/>
              <a:t>Dans tous les déplacements</a:t>
            </a:r>
            <a:endParaRPr lang="fr-CA" sz="2400" dirty="0">
              <a:cs typeface="Calibri"/>
            </a:endParaRPr>
          </a:p>
          <a:p>
            <a:pPr>
              <a:spcBef>
                <a:spcPts val="1400"/>
              </a:spcBef>
            </a:pPr>
            <a:r>
              <a:rPr lang="fr-CA" sz="2400" dirty="0"/>
              <a:t>Quelles que soient les capacités de la personne</a:t>
            </a:r>
            <a:endParaRPr lang="fr-CA" sz="2400" dirty="0">
              <a:cs typeface="Calibri"/>
            </a:endParaRPr>
          </a:p>
        </p:txBody>
      </p:sp>
      <p:sp>
        <p:nvSpPr>
          <p:cNvPr id="3" name="Titre 2"/>
          <p:cNvSpPr>
            <a:spLocks noGrp="1"/>
          </p:cNvSpPr>
          <p:nvPr>
            <p:ph type="title"/>
            <p:custDataLst>
              <p:tags r:id="rId2"/>
            </p:custDataLst>
          </p:nvPr>
        </p:nvSpPr>
        <p:spPr/>
        <p:txBody>
          <a:bodyPr/>
          <a:lstStyle/>
          <a:p>
            <a:r>
              <a:rPr lang="fr-CA" dirty="0"/>
              <a:t>LES MOUVEMENTS NATURELS </a:t>
            </a:r>
          </a:p>
        </p:txBody>
      </p:sp>
    </p:spTree>
    <p:extLst>
      <p:ext uri="{BB962C8B-B14F-4D97-AF65-F5344CB8AC3E}">
        <p14:creationId xmlns:p14="http://schemas.microsoft.com/office/powerpoint/2010/main" val="249947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A7B470C-11E0-43CB-82C4-6144C590D7B2}"/>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l="10673" t="22403" r="10230" b="34964"/>
          <a:stretch/>
        </p:blipFill>
        <p:spPr>
          <a:xfrm>
            <a:off x="2714315" y="1648395"/>
            <a:ext cx="7274637" cy="5074255"/>
          </a:xfrm>
          <a:prstGeom prst="rect">
            <a:avLst/>
          </a:prstGeom>
          <a:ln>
            <a:noFill/>
          </a:ln>
          <a:effectLst>
            <a:outerShdw blurRad="292100" dist="139700" dir="2700000" algn="tl" rotWithShape="0">
              <a:srgbClr val="333333">
                <a:alpha val="65000"/>
              </a:srgbClr>
            </a:outerShdw>
          </a:effectLst>
        </p:spPr>
      </p:pic>
      <p:sp>
        <p:nvSpPr>
          <p:cNvPr id="13" name="Titre 12"/>
          <p:cNvSpPr>
            <a:spLocks noGrp="1"/>
          </p:cNvSpPr>
          <p:nvPr>
            <p:ph type="title"/>
            <p:custDataLst>
              <p:tags r:id="rId2"/>
            </p:custDataLst>
          </p:nvPr>
        </p:nvSpPr>
        <p:spPr/>
        <p:txBody>
          <a:bodyPr/>
          <a:lstStyle/>
          <a:p>
            <a:r>
              <a:rPr lang="fr-CA" dirty="0"/>
              <a:t>TRUCS, ASTUCES ET ÉQUIPEMENTS </a:t>
            </a:r>
            <a:br>
              <a:rPr lang="fr-CA" dirty="0"/>
            </a:br>
            <a:r>
              <a:rPr lang="fr-CA" dirty="0"/>
              <a:t>POUR SE </a:t>
            </a:r>
            <a:r>
              <a:rPr lang="fr-CA" dirty="0" err="1"/>
              <a:t>LeVER</a:t>
            </a:r>
            <a:r>
              <a:rPr lang="fr-CA" dirty="0"/>
              <a:t> - PIVOTER - S’ASSEOIR</a:t>
            </a:r>
          </a:p>
        </p:txBody>
      </p:sp>
      <p:pic>
        <p:nvPicPr>
          <p:cNvPr id="5" name="Image 4">
            <a:extLst>
              <a:ext uri="{FF2B5EF4-FFF2-40B4-BE49-F238E27FC236}">
                <a16:creationId xmlns:a16="http://schemas.microsoft.com/office/drawing/2014/main" id="{4FEA70DB-E4BE-43B0-BFB3-CD9ACB25BA3E}"/>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3213735" y="4258101"/>
            <a:ext cx="856470" cy="1308213"/>
          </a:xfrm>
          <a:prstGeom prst="rect">
            <a:avLst/>
          </a:prstGeom>
        </p:spPr>
      </p:pic>
      <p:pic>
        <p:nvPicPr>
          <p:cNvPr id="2" name="Image 1">
            <a:extLst>
              <a:ext uri="{FF2B5EF4-FFF2-40B4-BE49-F238E27FC236}">
                <a16:creationId xmlns:a16="http://schemas.microsoft.com/office/drawing/2014/main" id="{8DE1140B-9065-45BA-B6DF-F54DD4710E22}"/>
              </a:ext>
            </a:extLst>
          </p:cNvPr>
          <p:cNvPicPr>
            <a:picLocks noChangeAspect="1"/>
          </p:cNvPicPr>
          <p:nvPr>
            <p:custDataLst>
              <p:tags r:id="rId4"/>
            </p:custDataLst>
          </p:nvPr>
        </p:nvPicPr>
        <p:blipFill>
          <a:blip r:embed="rId10"/>
          <a:stretch>
            <a:fillRect/>
          </a:stretch>
        </p:blipFill>
        <p:spPr>
          <a:xfrm>
            <a:off x="3857555" y="3492191"/>
            <a:ext cx="1292755" cy="1178352"/>
          </a:xfrm>
          <a:prstGeom prst="rect">
            <a:avLst/>
          </a:prstGeom>
        </p:spPr>
      </p:pic>
      <p:pic>
        <p:nvPicPr>
          <p:cNvPr id="4" name="Image 3">
            <a:extLst>
              <a:ext uri="{FF2B5EF4-FFF2-40B4-BE49-F238E27FC236}">
                <a16:creationId xmlns:a16="http://schemas.microsoft.com/office/drawing/2014/main" id="{3CCF1F85-EE4B-4E85-AA3A-E7CD40232D5E}"/>
              </a:ext>
            </a:extLst>
          </p:cNvPr>
          <p:cNvPicPr>
            <a:picLocks noChangeAspect="1"/>
          </p:cNvPicPr>
          <p:nvPr>
            <p:custDataLst>
              <p:tags r:id="rId5"/>
            </p:custDataLst>
          </p:nvPr>
        </p:nvPicPr>
        <p:blipFill>
          <a:blip r:embed="rId11"/>
          <a:stretch>
            <a:fillRect/>
          </a:stretch>
        </p:blipFill>
        <p:spPr>
          <a:xfrm>
            <a:off x="2893989" y="2242273"/>
            <a:ext cx="1261981" cy="1737511"/>
          </a:xfrm>
          <a:prstGeom prst="rect">
            <a:avLst/>
          </a:prstGeom>
        </p:spPr>
      </p:pic>
    </p:spTree>
    <p:extLst>
      <p:ext uri="{BB962C8B-B14F-4D97-AF65-F5344CB8AC3E}">
        <p14:creationId xmlns:p14="http://schemas.microsoft.com/office/powerpoint/2010/main" val="179488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E28CEC9-1B98-F31B-4B79-F156667570A7}"/>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47BB652E-D109-ED0E-6BCC-30A8EAE7CBB1}"/>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259949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TRUCS ET ASTUCES </a:t>
            </a:r>
            <a:br>
              <a:rPr lang="fr-CA" dirty="0"/>
            </a:br>
            <a:r>
              <a:rPr lang="fr-CA" dirty="0"/>
              <a:t> POUR SE LEVER - PIVOTER - S’ASSEOIR</a:t>
            </a:r>
          </a:p>
        </p:txBody>
      </p:sp>
      <p:pic>
        <p:nvPicPr>
          <p:cNvPr id="9218" name="Picture 2">
            <a:extLst>
              <a:ext uri="{FF2B5EF4-FFF2-40B4-BE49-F238E27FC236}">
                <a16:creationId xmlns:a16="http://schemas.microsoft.com/office/drawing/2014/main" id="{CA167479-158F-497D-B72C-58FE6E46762F}"/>
              </a:ext>
            </a:extLst>
          </p:cNvPr>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1094618" y="2290515"/>
            <a:ext cx="2784665" cy="276669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35B447EE-45B2-40C4-877C-FAE2AE2AF76B}"/>
              </a:ext>
            </a:extLst>
          </p:cNvPr>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9029488" y="2232309"/>
            <a:ext cx="3404182" cy="279655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61F0DE37-6FE8-4CB6-86B6-BCB92346D3C2}"/>
              </a:ext>
            </a:extLst>
          </p:cNvPr>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4972887" y="2232309"/>
            <a:ext cx="2784664" cy="2883112"/>
          </a:xfrm>
          <a:prstGeom prst="rect">
            <a:avLst/>
          </a:prstGeom>
        </p:spPr>
      </p:pic>
      <p:sp>
        <p:nvSpPr>
          <p:cNvPr id="8" name="ZoneTexte 7">
            <a:extLst>
              <a:ext uri="{FF2B5EF4-FFF2-40B4-BE49-F238E27FC236}">
                <a16:creationId xmlns:a16="http://schemas.microsoft.com/office/drawing/2014/main" id="{97828A70-5D9D-4774-A803-DE0DD61A4064}"/>
              </a:ext>
            </a:extLst>
          </p:cNvPr>
          <p:cNvSpPr txBox="1"/>
          <p:nvPr>
            <p:custDataLst>
              <p:tags r:id="rId5"/>
            </p:custDataLst>
          </p:nvPr>
        </p:nvSpPr>
        <p:spPr>
          <a:xfrm>
            <a:off x="1452171" y="5157677"/>
            <a:ext cx="242711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Décaler les pieds</a:t>
            </a:r>
          </a:p>
        </p:txBody>
      </p:sp>
      <p:sp>
        <p:nvSpPr>
          <p:cNvPr id="9" name="ZoneTexte 8">
            <a:extLst>
              <a:ext uri="{FF2B5EF4-FFF2-40B4-BE49-F238E27FC236}">
                <a16:creationId xmlns:a16="http://schemas.microsoft.com/office/drawing/2014/main" id="{C4509EA5-D56D-4975-A14F-0AC92B7AD475}"/>
              </a:ext>
            </a:extLst>
          </p:cNvPr>
          <p:cNvSpPr txBox="1"/>
          <p:nvPr>
            <p:custDataLst>
              <p:tags r:id="rId6"/>
            </p:custDataLst>
          </p:nvPr>
        </p:nvSpPr>
        <p:spPr>
          <a:xfrm>
            <a:off x="5401150" y="5129896"/>
            <a:ext cx="2955771"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Inciter la personne </a:t>
            </a:r>
            <a:br>
              <a:rPr kumimoji="0" lang="fr-CA" sz="2000" b="0" i="0" u="none" strike="noStrike" kern="1200" cap="none" spc="0" normalizeH="0" baseline="0" noProof="0" dirty="0">
                <a:ln>
                  <a:noFill/>
                </a:ln>
                <a:solidFill>
                  <a:srgbClr val="1C2D4E"/>
                </a:solidFill>
                <a:effectLs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à avancer ses épaules jusqu’à ce qu’elles soient plus loin que les genoux</a:t>
            </a:r>
          </a:p>
        </p:txBody>
      </p:sp>
      <p:sp>
        <p:nvSpPr>
          <p:cNvPr id="12" name="ZoneTexte 11">
            <a:extLst>
              <a:ext uri="{FF2B5EF4-FFF2-40B4-BE49-F238E27FC236}">
                <a16:creationId xmlns:a16="http://schemas.microsoft.com/office/drawing/2014/main" id="{00469BDC-372D-4160-919F-9933E2BD9CAD}"/>
              </a:ext>
            </a:extLst>
          </p:cNvPr>
          <p:cNvSpPr txBox="1"/>
          <p:nvPr>
            <p:custDataLst>
              <p:tags r:id="rId7"/>
            </p:custDataLst>
          </p:nvPr>
        </p:nvSpPr>
        <p:spPr>
          <a:xfrm>
            <a:off x="9499802" y="5120633"/>
            <a:ext cx="2427112"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Stimuler la personne du bout des doigts</a:t>
            </a:r>
          </a:p>
        </p:txBody>
      </p:sp>
    </p:spTree>
    <p:extLst>
      <p:ext uri="{BB962C8B-B14F-4D97-AF65-F5344CB8AC3E}">
        <p14:creationId xmlns:p14="http://schemas.microsoft.com/office/powerpoint/2010/main" val="392510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left)">
                                      <p:cBhvr>
                                        <p:cTn id="7" dur="500"/>
                                        <p:tgtEl>
                                          <p:spTgt spid="9218"/>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nodeType="withEffect">
                                  <p:stCondLst>
                                    <p:cond delay="0"/>
                                  </p:stCondLst>
                                  <p:childTnLst>
                                    <p:set>
                                      <p:cBhvr>
                                        <p:cTn id="12" dur="1" fill="hold">
                                          <p:stCondLst>
                                            <p:cond delay="0"/>
                                          </p:stCondLst>
                                        </p:cTn>
                                        <p:tgtEl>
                                          <p:spTgt spid="9222"/>
                                        </p:tgtEl>
                                        <p:attrNameLst>
                                          <p:attrName>style.visibility</p:attrName>
                                        </p:attrNameLst>
                                      </p:cBhvr>
                                      <p:to>
                                        <p:strVal val="visible"/>
                                      </p:to>
                                    </p:set>
                                    <p:animEffect transition="in" filter="wipe(left)">
                                      <p:cBhvr>
                                        <p:cTn id="13" dur="500"/>
                                        <p:tgtEl>
                                          <p:spTgt spid="92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DES ÉQUIPEMENTS</a:t>
            </a:r>
            <a:br>
              <a:rPr lang="fr-CA" dirty="0"/>
            </a:br>
            <a:r>
              <a:rPr lang="fr-CA" dirty="0"/>
              <a:t>POUR SE LEVER - PIVOTER - S’ASSEOIR</a:t>
            </a:r>
          </a:p>
        </p:txBody>
      </p:sp>
      <p:pic>
        <p:nvPicPr>
          <p:cNvPr id="10242" name="Picture 2">
            <a:extLst>
              <a:ext uri="{FF2B5EF4-FFF2-40B4-BE49-F238E27FC236}">
                <a16:creationId xmlns:a16="http://schemas.microsoft.com/office/drawing/2014/main" id="{A7D25F70-5CC2-4087-AFCB-E89E7923080F}"/>
              </a:ext>
            </a:extLst>
          </p:cNvPr>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841532" y="2441896"/>
            <a:ext cx="2482240" cy="248224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5498F055-713A-43C5-8736-916686CF6DAD}"/>
              </a:ext>
            </a:extLst>
          </p:cNvPr>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a:off x="3665828" y="2441896"/>
            <a:ext cx="2774619" cy="248224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6716B644-2CA7-4C43-9687-BCA33E45AF38}"/>
              </a:ext>
            </a:extLst>
          </p:cNvPr>
          <p:cNvPicPr>
            <a:picLocks noChangeAspect="1" noChangeArrowheads="1"/>
          </p:cNvPicPr>
          <p:nvPr>
            <p:custDataLst>
              <p:tags r:id="rId4"/>
            </p:custDataLst>
          </p:nvPr>
        </p:nvPicPr>
        <p:blipFill rotWithShape="1">
          <a:blip r:embed="rId14">
            <a:extLst>
              <a:ext uri="{28A0092B-C50C-407E-A947-70E740481C1C}">
                <a14:useLocalDpi xmlns:a14="http://schemas.microsoft.com/office/drawing/2010/main" val="0"/>
              </a:ext>
            </a:extLst>
          </a:blip>
          <a:srcRect l="6949" r="6092"/>
          <a:stretch/>
        </p:blipFill>
        <p:spPr bwMode="auto">
          <a:xfrm>
            <a:off x="6869587" y="2387899"/>
            <a:ext cx="2651604" cy="259023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a16="http://schemas.microsoft.com/office/drawing/2014/main" id="{80360372-DDDE-4F13-9B93-AE4E1605E408}"/>
              </a:ext>
            </a:extLst>
          </p:cNvPr>
          <p:cNvPicPr>
            <a:picLocks noChangeAspect="1" noChangeArrowheads="1"/>
          </p:cNvPicPr>
          <p:nvPr>
            <p:custDataLst>
              <p:tags r:id="rId5"/>
            </p:custDataLst>
          </p:nvPr>
        </p:nvPicPr>
        <p:blipFill rotWithShape="1">
          <a:blip r:embed="rId15">
            <a:extLst>
              <a:ext uri="{28A0092B-C50C-407E-A947-70E740481C1C}">
                <a14:useLocalDpi xmlns:a14="http://schemas.microsoft.com/office/drawing/2010/main" val="0"/>
              </a:ext>
            </a:extLst>
          </a:blip>
          <a:srcRect r="4601" b="3142"/>
          <a:stretch/>
        </p:blipFill>
        <p:spPr bwMode="auto">
          <a:xfrm>
            <a:off x="9822098" y="2548574"/>
            <a:ext cx="2915190" cy="2197592"/>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FDF764E7-35FD-4C1B-8DEB-B8070257AFF1}"/>
              </a:ext>
            </a:extLst>
          </p:cNvPr>
          <p:cNvSpPr txBox="1"/>
          <p:nvPr>
            <p:custDataLst>
              <p:tags r:id="rId6"/>
            </p:custDataLst>
          </p:nvPr>
        </p:nvSpPr>
        <p:spPr>
          <a:xfrm>
            <a:off x="896660" y="5177753"/>
            <a:ext cx="2427112"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Siège avec assise plus élevée ou coussin pour hausser l’assise</a:t>
            </a:r>
          </a:p>
        </p:txBody>
      </p:sp>
      <p:sp>
        <p:nvSpPr>
          <p:cNvPr id="9" name="ZoneTexte 8">
            <a:extLst>
              <a:ext uri="{FF2B5EF4-FFF2-40B4-BE49-F238E27FC236}">
                <a16:creationId xmlns:a16="http://schemas.microsoft.com/office/drawing/2014/main" id="{217C7953-A640-4CC1-BF67-07750BFB0D00}"/>
              </a:ext>
            </a:extLst>
          </p:cNvPr>
          <p:cNvSpPr txBox="1"/>
          <p:nvPr>
            <p:custDataLst>
              <p:tags r:id="rId7"/>
            </p:custDataLst>
          </p:nvPr>
        </p:nvSpPr>
        <p:spPr>
          <a:xfrm>
            <a:off x="3883123" y="5282019"/>
            <a:ext cx="2427112"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Barres d’appui fixées à la toilette</a:t>
            </a:r>
          </a:p>
        </p:txBody>
      </p:sp>
      <p:sp>
        <p:nvSpPr>
          <p:cNvPr id="10" name="ZoneTexte 9">
            <a:extLst>
              <a:ext uri="{FF2B5EF4-FFF2-40B4-BE49-F238E27FC236}">
                <a16:creationId xmlns:a16="http://schemas.microsoft.com/office/drawing/2014/main" id="{4BB14D88-586B-48C8-9A6A-7DC51D7471F6}"/>
              </a:ext>
            </a:extLst>
          </p:cNvPr>
          <p:cNvSpPr txBox="1"/>
          <p:nvPr>
            <p:custDataLst>
              <p:tags r:id="rId8"/>
            </p:custDataLst>
          </p:nvPr>
        </p:nvSpPr>
        <p:spPr>
          <a:xfrm>
            <a:off x="7239977" y="5287345"/>
            <a:ext cx="242711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Barre d’appui</a:t>
            </a:r>
          </a:p>
        </p:txBody>
      </p:sp>
      <p:sp>
        <p:nvSpPr>
          <p:cNvPr id="11" name="ZoneTexte 10">
            <a:extLst>
              <a:ext uri="{FF2B5EF4-FFF2-40B4-BE49-F238E27FC236}">
                <a16:creationId xmlns:a16="http://schemas.microsoft.com/office/drawing/2014/main" id="{16C29025-F90B-41EA-8FFE-7A2C5D33B175}"/>
              </a:ext>
            </a:extLst>
          </p:cNvPr>
          <p:cNvSpPr txBox="1"/>
          <p:nvPr>
            <p:custDataLst>
              <p:tags r:id="rId9"/>
            </p:custDataLst>
          </p:nvPr>
        </p:nvSpPr>
        <p:spPr>
          <a:xfrm>
            <a:off x="9984143" y="5181622"/>
            <a:ext cx="2886091"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Fonction hausser/abaisser </a:t>
            </a:r>
            <a:br>
              <a:rPr kumimoji="0" lang="fr-CA" sz="2000" b="0" i="0" u="none" strike="noStrike" kern="1200" cap="none" spc="0" normalizeH="0" baseline="0" noProof="0" dirty="0">
                <a:ln>
                  <a:noFill/>
                </a:ln>
                <a:solidFill>
                  <a:srgbClr val="1C2D4E"/>
                </a:solidFill>
                <a:effectLs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du lit électrique</a:t>
            </a:r>
          </a:p>
        </p:txBody>
      </p:sp>
    </p:spTree>
    <p:extLst>
      <p:ext uri="{BB962C8B-B14F-4D97-AF65-F5344CB8AC3E}">
        <p14:creationId xmlns:p14="http://schemas.microsoft.com/office/powerpoint/2010/main" val="335830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left)">
                                      <p:cBhvr>
                                        <p:cTn id="7" dur="500"/>
                                        <p:tgtEl>
                                          <p:spTgt spid="10242"/>
                                        </p:tgtEl>
                                      </p:cBhvr>
                                    </p:animEffect>
                                  </p:childTnLst>
                                </p:cTn>
                              </p:par>
                              <p:par>
                                <p:cTn id="8" presetID="22" presetClass="entr" presetSubtype="8" fill="hold" nodeType="withEffect">
                                  <p:stCondLst>
                                    <p:cond delay="0"/>
                                  </p:stCondLst>
                                  <p:childTnLst>
                                    <p:set>
                                      <p:cBhvr>
                                        <p:cTn id="9" dur="1" fill="hold">
                                          <p:stCondLst>
                                            <p:cond delay="0"/>
                                          </p:stCondLst>
                                        </p:cTn>
                                        <p:tgtEl>
                                          <p:spTgt spid="10244"/>
                                        </p:tgtEl>
                                        <p:attrNameLst>
                                          <p:attrName>style.visibility</p:attrName>
                                        </p:attrNameLst>
                                      </p:cBhvr>
                                      <p:to>
                                        <p:strVal val="visible"/>
                                      </p:to>
                                    </p:set>
                                    <p:animEffect transition="in" filter="wipe(left)">
                                      <p:cBhvr>
                                        <p:cTn id="10" dur="500"/>
                                        <p:tgtEl>
                                          <p:spTgt spid="10244"/>
                                        </p:tgtEl>
                                      </p:cBhvr>
                                    </p:animEffect>
                                  </p:childTnLst>
                                </p:cTn>
                              </p:par>
                              <p:par>
                                <p:cTn id="11" presetID="22" presetClass="entr" presetSubtype="8" fill="hold" nodeType="withEffect">
                                  <p:stCondLst>
                                    <p:cond delay="0"/>
                                  </p:stCondLst>
                                  <p:childTnLst>
                                    <p:set>
                                      <p:cBhvr>
                                        <p:cTn id="12" dur="1" fill="hold">
                                          <p:stCondLst>
                                            <p:cond delay="0"/>
                                          </p:stCondLst>
                                        </p:cTn>
                                        <p:tgtEl>
                                          <p:spTgt spid="10246"/>
                                        </p:tgtEl>
                                        <p:attrNameLst>
                                          <p:attrName>style.visibility</p:attrName>
                                        </p:attrNameLst>
                                      </p:cBhvr>
                                      <p:to>
                                        <p:strVal val="visible"/>
                                      </p:to>
                                    </p:set>
                                    <p:animEffect transition="in" filter="wipe(left)">
                                      <p:cBhvr>
                                        <p:cTn id="13" dur="500"/>
                                        <p:tgtEl>
                                          <p:spTgt spid="10246"/>
                                        </p:tgtEl>
                                      </p:cBhvr>
                                    </p:animEffect>
                                  </p:childTnLst>
                                </p:cTn>
                              </p:par>
                              <p:par>
                                <p:cTn id="14" presetID="22" presetClass="entr" presetSubtype="8" fill="hold" nodeType="withEffect">
                                  <p:stCondLst>
                                    <p:cond delay="0"/>
                                  </p:stCondLst>
                                  <p:childTnLst>
                                    <p:set>
                                      <p:cBhvr>
                                        <p:cTn id="15" dur="1" fill="hold">
                                          <p:stCondLst>
                                            <p:cond delay="0"/>
                                          </p:stCondLst>
                                        </p:cTn>
                                        <p:tgtEl>
                                          <p:spTgt spid="10250"/>
                                        </p:tgtEl>
                                        <p:attrNameLst>
                                          <p:attrName>style.visibility</p:attrName>
                                        </p:attrNameLst>
                                      </p:cBhvr>
                                      <p:to>
                                        <p:strVal val="visible"/>
                                      </p:to>
                                    </p:set>
                                    <p:animEffect transition="in" filter="wipe(left)">
                                      <p:cBhvr>
                                        <p:cTn id="16" dur="500"/>
                                        <p:tgtEl>
                                          <p:spTgt spid="1025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20AACDE-222B-4401-82F9-A706CAD692CC}"/>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l="10673" t="22403" r="10230" b="34964"/>
          <a:stretch/>
        </p:blipFill>
        <p:spPr>
          <a:xfrm>
            <a:off x="2714315" y="1648395"/>
            <a:ext cx="7277850" cy="5076496"/>
          </a:xfrm>
          <a:prstGeom prst="rect">
            <a:avLst/>
          </a:prstGeom>
          <a:ln>
            <a:noFill/>
          </a:ln>
          <a:effectLst>
            <a:outerShdw blurRad="292100" dist="139700" dir="2700000" algn="tl" rotWithShape="0">
              <a:srgbClr val="333333">
                <a:alpha val="65000"/>
              </a:srgbClr>
            </a:outerShdw>
          </a:effectLst>
        </p:spPr>
      </p:pic>
      <p:sp>
        <p:nvSpPr>
          <p:cNvPr id="13" name="Titre 12"/>
          <p:cNvSpPr>
            <a:spLocks noGrp="1"/>
          </p:cNvSpPr>
          <p:nvPr>
            <p:ph type="title"/>
            <p:custDataLst>
              <p:tags r:id="rId2"/>
            </p:custDataLst>
          </p:nvPr>
        </p:nvSpPr>
        <p:spPr/>
        <p:txBody>
          <a:bodyPr/>
          <a:lstStyle/>
          <a:p>
            <a:r>
              <a:rPr lang="fr-CA" dirty="0"/>
              <a:t>LE SOIGNANT AIDE LA PERSONNE </a:t>
            </a:r>
            <a:br>
              <a:rPr lang="fr-CA" dirty="0"/>
            </a:br>
            <a:r>
              <a:rPr lang="fr-CA" dirty="0"/>
              <a:t>À SE LEVER - PIVOTER - S’ASSEOIR </a:t>
            </a:r>
          </a:p>
        </p:txBody>
      </p:sp>
      <p:pic>
        <p:nvPicPr>
          <p:cNvPr id="2" name="Image 1">
            <a:extLst>
              <a:ext uri="{FF2B5EF4-FFF2-40B4-BE49-F238E27FC236}">
                <a16:creationId xmlns:a16="http://schemas.microsoft.com/office/drawing/2014/main" id="{31541072-BE36-4F14-8D3A-03AEBC0EA0E1}"/>
              </a:ext>
            </a:extLst>
          </p:cNvPr>
          <p:cNvPicPr>
            <a:picLocks noChangeAspect="1"/>
          </p:cNvPicPr>
          <p:nvPr>
            <p:custDataLst>
              <p:tags r:id="rId3"/>
            </p:custDataLst>
          </p:nvPr>
        </p:nvPicPr>
        <p:blipFill>
          <a:blip r:embed="rId7"/>
          <a:stretch>
            <a:fillRect/>
          </a:stretch>
        </p:blipFill>
        <p:spPr>
          <a:xfrm>
            <a:off x="5102333" y="4258101"/>
            <a:ext cx="1219306" cy="1261981"/>
          </a:xfrm>
          <a:prstGeom prst="rect">
            <a:avLst/>
          </a:prstGeom>
        </p:spPr>
      </p:pic>
    </p:spTree>
    <p:extLst>
      <p:ext uri="{BB962C8B-B14F-4D97-AF65-F5344CB8AC3E}">
        <p14:creationId xmlns:p14="http://schemas.microsoft.com/office/powerpoint/2010/main" val="410717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95BEFA1-4D3D-02D8-83D0-A4E0DA087F23}"/>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CA14F76D-1612-63A3-1717-998AE7244599}"/>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844939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7532CF9-B907-1836-EB3D-6C8E879F90D2}"/>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50F845CB-AB1F-D2F2-25A5-692643E8F141}"/>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643748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LE TRANSFERT DE POIDS LATÉRAL</a:t>
            </a:r>
          </a:p>
        </p:txBody>
      </p:sp>
      <p:sp>
        <p:nvSpPr>
          <p:cNvPr id="3" name="Espace réservé du contenu 2"/>
          <p:cNvSpPr>
            <a:spLocks noGrp="1"/>
          </p:cNvSpPr>
          <p:nvPr>
            <p:ph idx="1"/>
            <p:custDataLst>
              <p:tags r:id="rId2"/>
            </p:custDataLst>
          </p:nvPr>
        </p:nvSpPr>
        <p:spPr/>
        <p:txBody>
          <a:bodyPr/>
          <a:lstStyle/>
          <a:p>
            <a:pPr marL="0" indent="0">
              <a:buNone/>
            </a:pPr>
            <a:r>
              <a:rPr lang="fr-CA" dirty="0"/>
              <a:t>Que se passe-t-il si la chaise n’est pas à l’intérieur de notre base d’équilibre ?</a:t>
            </a:r>
          </a:p>
          <a:p>
            <a:pPr marL="0" indent="0">
              <a:buNone/>
            </a:pPr>
            <a:endParaRPr lang="fr-CA" dirty="0"/>
          </a:p>
          <a:p>
            <a:r>
              <a:rPr lang="fr-CA" dirty="0"/>
              <a:t>Le dos est en torsion</a:t>
            </a:r>
          </a:p>
          <a:p>
            <a:r>
              <a:rPr lang="fr-CA" dirty="0"/>
              <a:t>Les bras s’éloignent du tronc</a:t>
            </a:r>
          </a:p>
          <a:p>
            <a:pPr marL="0" indent="0">
              <a:buNone/>
            </a:pPr>
            <a:endParaRPr lang="fr-CA" dirty="0"/>
          </a:p>
          <a:p>
            <a:endParaRPr lang="fr-CA" b="1" dirty="0">
              <a:solidFill>
                <a:srgbClr val="FF0000"/>
              </a:solidFill>
            </a:endParaRPr>
          </a:p>
          <a:p>
            <a:endParaRPr lang="fr-CA" b="1" dirty="0">
              <a:solidFill>
                <a:srgbClr val="FF0000"/>
              </a:solidFill>
            </a:endParaRPr>
          </a:p>
          <a:p>
            <a:endParaRPr lang="fr-CA" dirty="0"/>
          </a:p>
          <a:p>
            <a:endParaRPr lang="fr-CA" dirty="0"/>
          </a:p>
        </p:txBody>
      </p:sp>
      <p:pic>
        <p:nvPicPr>
          <p:cNvPr id="9" name="Image 8">
            <a:extLst>
              <a:ext uri="{FF2B5EF4-FFF2-40B4-BE49-F238E27FC236}">
                <a16:creationId xmlns:a16="http://schemas.microsoft.com/office/drawing/2014/main" id="{C1A1BD13-8FB7-4442-965C-4D91E92B5FA9}"/>
              </a:ext>
            </a:extLst>
          </p:cNvPr>
          <p:cNvPicPr>
            <a:picLocks noChangeAspect="1"/>
          </p:cNvPicPr>
          <p:nvPr>
            <p:custDataLst>
              <p:tags r:id="rId3"/>
            </p:custDataLst>
          </p:nvPr>
        </p:nvPicPr>
        <p:blipFill>
          <a:blip r:embed="rId6"/>
          <a:stretch>
            <a:fillRect/>
          </a:stretch>
        </p:blipFill>
        <p:spPr>
          <a:xfrm>
            <a:off x="6930143" y="2432261"/>
            <a:ext cx="4417496" cy="4050700"/>
          </a:xfrm>
          <a:prstGeom prst="rect">
            <a:avLst/>
          </a:prstGeom>
          <a:ln>
            <a:solidFill>
              <a:schemeClr val="accent2"/>
            </a:solidFill>
          </a:ln>
        </p:spPr>
      </p:pic>
    </p:spTree>
    <p:extLst>
      <p:ext uri="{BB962C8B-B14F-4D97-AF65-F5344CB8AC3E}">
        <p14:creationId xmlns:p14="http://schemas.microsoft.com/office/powerpoint/2010/main" val="27038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7BA716-8BD9-1ACE-3CF2-BBA6BB40B8CC}"/>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174AC57C-1C03-1609-CEB4-28461F3BC404}"/>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313258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D17D08E-12BF-8D3B-3404-590E8785E1E8}"/>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635F15F4-2BB1-B457-030D-31CC3D78E240}"/>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758329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LE SOIGNANT AIDE LA PERSONNE À SE LEVER - PIVOTER - S’ASSEOIR PAR TRANSFERT DE POIDS LATÉRAL</a:t>
            </a:r>
          </a:p>
        </p:txBody>
      </p:sp>
      <p:pic>
        <p:nvPicPr>
          <p:cNvPr id="4" name="Image 3">
            <a:extLst>
              <a:ext uri="{FF2B5EF4-FFF2-40B4-BE49-F238E27FC236}">
                <a16:creationId xmlns:a16="http://schemas.microsoft.com/office/drawing/2014/main" id="{126FF6AB-49FD-4680-B87B-B06AAA72D407}"/>
              </a:ext>
            </a:extLst>
          </p:cNvPr>
          <p:cNvPicPr>
            <a:picLocks noChangeAspect="1"/>
          </p:cNvPicPr>
          <p:nvPr>
            <p:custDataLst>
              <p:tags r:id="rId2"/>
            </p:custDataLst>
          </p:nvPr>
        </p:nvPicPr>
        <p:blipFill>
          <a:blip r:embed="rId7"/>
          <a:stretch>
            <a:fillRect/>
          </a:stretch>
        </p:blipFill>
        <p:spPr>
          <a:xfrm>
            <a:off x="671819" y="2020216"/>
            <a:ext cx="3983350" cy="3520829"/>
          </a:xfrm>
          <a:prstGeom prst="rect">
            <a:avLst/>
          </a:prstGeom>
        </p:spPr>
      </p:pic>
      <p:pic>
        <p:nvPicPr>
          <p:cNvPr id="8" name="Image 7">
            <a:extLst>
              <a:ext uri="{FF2B5EF4-FFF2-40B4-BE49-F238E27FC236}">
                <a16:creationId xmlns:a16="http://schemas.microsoft.com/office/drawing/2014/main" id="{6CB788BC-C1FF-49FD-A443-4EBABC3D9937}"/>
              </a:ext>
            </a:extLst>
          </p:cNvPr>
          <p:cNvPicPr>
            <a:picLocks noChangeAspect="1"/>
          </p:cNvPicPr>
          <p:nvPr>
            <p:custDataLst>
              <p:tags r:id="rId3"/>
            </p:custDataLst>
          </p:nvPr>
        </p:nvPicPr>
        <p:blipFill>
          <a:blip r:embed="rId8"/>
          <a:stretch>
            <a:fillRect/>
          </a:stretch>
        </p:blipFill>
        <p:spPr>
          <a:xfrm>
            <a:off x="5065765" y="2020506"/>
            <a:ext cx="3860020" cy="3520539"/>
          </a:xfrm>
          <a:prstGeom prst="rect">
            <a:avLst/>
          </a:prstGeom>
        </p:spPr>
      </p:pic>
      <p:pic>
        <p:nvPicPr>
          <p:cNvPr id="12" name="Image 11">
            <a:extLst>
              <a:ext uri="{FF2B5EF4-FFF2-40B4-BE49-F238E27FC236}">
                <a16:creationId xmlns:a16="http://schemas.microsoft.com/office/drawing/2014/main" id="{81BF399E-BE3E-4327-8482-83E8D7BDCDCF}"/>
              </a:ext>
            </a:extLst>
          </p:cNvPr>
          <p:cNvPicPr>
            <a:picLocks noChangeAspect="1"/>
          </p:cNvPicPr>
          <p:nvPr>
            <p:custDataLst>
              <p:tags r:id="rId4"/>
            </p:custDataLst>
          </p:nvPr>
        </p:nvPicPr>
        <p:blipFill>
          <a:blip r:embed="rId9"/>
          <a:stretch>
            <a:fillRect/>
          </a:stretch>
        </p:blipFill>
        <p:spPr>
          <a:xfrm>
            <a:off x="9336382" y="2020506"/>
            <a:ext cx="3799754" cy="3520539"/>
          </a:xfrm>
          <a:prstGeom prst="rect">
            <a:avLst/>
          </a:prstGeom>
        </p:spPr>
      </p:pic>
    </p:spTree>
    <p:extLst>
      <p:ext uri="{BB962C8B-B14F-4D97-AF65-F5344CB8AC3E}">
        <p14:creationId xmlns:p14="http://schemas.microsoft.com/office/powerpoint/2010/main" val="163639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93795B9-6646-BBF2-0D16-A3E51727FED7}"/>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E402B99C-7473-26C8-6299-93D7ECE21D5C}"/>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055690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21AF7DC-D771-9743-4627-03C8800B55D9}"/>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1A822156-B90B-46D0-A1CD-D008395ECD24}"/>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9963264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6FE1DF6-F0EA-77A5-ACAD-3DA44CF8CA08}"/>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144A734A-0E1D-45A0-1A78-0802CF2911C5}"/>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837340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98DDA4A-4F37-502B-6F14-840BE4292F9A}"/>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9EAAA865-8ABF-7DA7-85F7-E7806C45FFAB}"/>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996379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LE SOIGNANT AIDE LA PERSONNE À SE LEVER - PIVOTER - S’ASSEOIR PAR TRANSFERT DE POIDS AVANT-ARRIÈRE</a:t>
            </a:r>
          </a:p>
        </p:txBody>
      </p:sp>
      <p:grpSp>
        <p:nvGrpSpPr>
          <p:cNvPr id="13" name="Groupe 12">
            <a:extLst>
              <a:ext uri="{FF2B5EF4-FFF2-40B4-BE49-F238E27FC236}">
                <a16:creationId xmlns:a16="http://schemas.microsoft.com/office/drawing/2014/main" id="{7A141C52-3E56-4E6E-8154-D38045E5020A}"/>
              </a:ext>
            </a:extLst>
          </p:cNvPr>
          <p:cNvGrpSpPr/>
          <p:nvPr>
            <p:custDataLst>
              <p:tags r:id="rId2"/>
            </p:custDataLst>
          </p:nvPr>
        </p:nvGrpSpPr>
        <p:grpSpPr>
          <a:xfrm>
            <a:off x="433469" y="2592030"/>
            <a:ext cx="12576012" cy="2798474"/>
            <a:chOff x="889706" y="2297501"/>
            <a:chExt cx="11663538" cy="2595426"/>
          </a:xfrm>
        </p:grpSpPr>
        <p:pic>
          <p:nvPicPr>
            <p:cNvPr id="4" name="Image 3">
              <a:extLst>
                <a:ext uri="{FF2B5EF4-FFF2-40B4-BE49-F238E27FC236}">
                  <a16:creationId xmlns:a16="http://schemas.microsoft.com/office/drawing/2014/main" id="{50753F83-EEEF-44F8-94E9-DD2488C72BAC}"/>
                </a:ext>
              </a:extLst>
            </p:cNvPr>
            <p:cNvPicPr>
              <a:picLocks noChangeAspect="1"/>
            </p:cNvPicPr>
            <p:nvPr/>
          </p:nvPicPr>
          <p:blipFill>
            <a:blip r:embed="rId5"/>
            <a:stretch>
              <a:fillRect/>
            </a:stretch>
          </p:blipFill>
          <p:spPr>
            <a:xfrm>
              <a:off x="5017144" y="2387812"/>
              <a:ext cx="2736000" cy="2505115"/>
            </a:xfrm>
            <a:prstGeom prst="rect">
              <a:avLst/>
            </a:prstGeom>
            <a:gradFill>
              <a:gsLst>
                <a:gs pos="10000">
                  <a:schemeClr val="bg1"/>
                </a:gs>
                <a:gs pos="97000">
                  <a:schemeClr val="bg1">
                    <a:lumMod val="85000"/>
                  </a:schemeClr>
                </a:gs>
              </a:gsLst>
              <a:path path="circle">
                <a:fillToRect l="50000" t="50000" r="50000" b="50000"/>
              </a:path>
            </a:gradFill>
          </p:spPr>
        </p:pic>
        <p:pic>
          <p:nvPicPr>
            <p:cNvPr id="7" name="Image 6">
              <a:extLst>
                <a:ext uri="{FF2B5EF4-FFF2-40B4-BE49-F238E27FC236}">
                  <a16:creationId xmlns:a16="http://schemas.microsoft.com/office/drawing/2014/main" id="{4C268203-38D2-41F8-BB96-BE8D402F288C}"/>
                </a:ext>
              </a:extLst>
            </p:cNvPr>
            <p:cNvPicPr>
              <a:picLocks noChangeAspect="1"/>
            </p:cNvPicPr>
            <p:nvPr/>
          </p:nvPicPr>
          <p:blipFill>
            <a:blip r:embed="rId6"/>
            <a:stretch>
              <a:fillRect/>
            </a:stretch>
          </p:blipFill>
          <p:spPr>
            <a:xfrm>
              <a:off x="9029793" y="2297501"/>
              <a:ext cx="3523451" cy="2507070"/>
            </a:xfrm>
            <a:prstGeom prst="rect">
              <a:avLst/>
            </a:prstGeom>
          </p:spPr>
        </p:pic>
        <p:pic>
          <p:nvPicPr>
            <p:cNvPr id="12" name="Image 11">
              <a:extLst>
                <a:ext uri="{FF2B5EF4-FFF2-40B4-BE49-F238E27FC236}">
                  <a16:creationId xmlns:a16="http://schemas.microsoft.com/office/drawing/2014/main" id="{A72CBAA1-4BEC-40FA-8600-A71A83D9AA34}"/>
                </a:ext>
              </a:extLst>
            </p:cNvPr>
            <p:cNvPicPr>
              <a:picLocks noChangeAspect="1"/>
            </p:cNvPicPr>
            <p:nvPr/>
          </p:nvPicPr>
          <p:blipFill>
            <a:blip r:embed="rId7"/>
            <a:stretch>
              <a:fillRect/>
            </a:stretch>
          </p:blipFill>
          <p:spPr>
            <a:xfrm>
              <a:off x="889706" y="2387327"/>
              <a:ext cx="2850789" cy="2505600"/>
            </a:xfrm>
            <a:prstGeom prst="rect">
              <a:avLst/>
            </a:prstGeom>
          </p:spPr>
        </p:pic>
      </p:grpSp>
    </p:spTree>
    <p:extLst>
      <p:ext uri="{BB962C8B-B14F-4D97-AF65-F5344CB8AC3E}">
        <p14:creationId xmlns:p14="http://schemas.microsoft.com/office/powerpoint/2010/main" val="84195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B8007DB-AA06-FF76-26F2-76585B4BB63F}"/>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5FE14F08-D58B-5C58-1ED9-4D74DB6D25F9}"/>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707848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F793EF9-A566-1EFF-D40E-6850AAA6EF01}"/>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F9A51EC8-4364-E700-596D-3F3D20375656}"/>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863204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87DCF32-A804-5492-F4F1-F51460CEAF17}"/>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850F614C-3A26-C2B2-AB44-7CA18DB2803D}"/>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4008328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AADF6E4-BEE8-63A2-2CDB-FDA3B23DDDF4}"/>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F8D14EB3-EB5D-25A4-6C3E-4F9DB985125E}"/>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078275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DC54017-90A6-1EBD-3FF9-5E667DF17876}"/>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32745B21-6C72-4A0D-9AB0-AFF7A3501573}"/>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0423792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EA1E86B-198D-6B09-1DF5-67CA195DBBC9}"/>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73F6AB4A-2944-4407-2585-CD5D996CCACC}"/>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219704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BA4836-C087-F9D3-3BAE-4770748F5E36}"/>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1856170C-EEDC-AAC2-9E8D-D0D018EECED7}"/>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744300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dirty="0"/>
              <a:t>QUELQUES MYTHES SUR L’UTILISATION </a:t>
            </a:r>
            <a:br>
              <a:rPr lang="fr-CA" dirty="0"/>
            </a:br>
            <a:r>
              <a:rPr lang="fr-CA" dirty="0"/>
              <a:t>DU LÈVE-PERSONNE </a:t>
            </a:r>
          </a:p>
        </p:txBody>
      </p:sp>
      <p:graphicFrame>
        <p:nvGraphicFramePr>
          <p:cNvPr id="4" name="Espace réservé du contenu 3"/>
          <p:cNvGraphicFramePr>
            <a:graphicFrameLocks noGrp="1"/>
          </p:cNvGraphicFramePr>
          <p:nvPr>
            <p:ph idx="1"/>
            <p:custDataLst>
              <p:tags r:id="rId2"/>
            </p:custDataLst>
          </p:nvPr>
        </p:nvGraphicFramePr>
        <p:xfrm>
          <a:off x="671819" y="1913842"/>
          <a:ext cx="12099314" cy="4609206"/>
        </p:xfrm>
        <a:graphic>
          <a:graphicData uri="http://schemas.openxmlformats.org/drawingml/2006/table">
            <a:tbl>
              <a:tblPr firstRow="1" bandRow="1">
                <a:tableStyleId>{2A488322-F2BA-4B5B-9748-0D474271808F}</a:tableStyleId>
              </a:tblPr>
              <a:tblGrid>
                <a:gridCol w="10458631">
                  <a:extLst>
                    <a:ext uri="{9D8B030D-6E8A-4147-A177-3AD203B41FA5}">
                      <a16:colId xmlns:a16="http://schemas.microsoft.com/office/drawing/2014/main" val="3583185361"/>
                    </a:ext>
                  </a:extLst>
                </a:gridCol>
                <a:gridCol w="1640683">
                  <a:extLst>
                    <a:ext uri="{9D8B030D-6E8A-4147-A177-3AD203B41FA5}">
                      <a16:colId xmlns:a16="http://schemas.microsoft.com/office/drawing/2014/main" val="3323760311"/>
                    </a:ext>
                  </a:extLst>
                </a:gridCol>
              </a:tblGrid>
              <a:tr h="94395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fr-CA" sz="2800" b="0" dirty="0">
                        <a:solidFill>
                          <a:schemeClr val="tx1"/>
                        </a:solidFill>
                      </a:endParaRPr>
                    </a:p>
                  </a:txBody>
                  <a:tcPr marL="324000" marR="216000"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CA" sz="2800" b="0" dirty="0">
                        <a:solidFill>
                          <a:schemeClr val="tx1"/>
                        </a:solidFill>
                      </a:endParaRPr>
                    </a:p>
                  </a:txBody>
                  <a:tcPr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1716966"/>
                  </a:ext>
                </a:extLst>
              </a:tr>
              <a:tr h="1197409">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fr-CA" sz="2800" b="0" dirty="0">
                        <a:solidFill>
                          <a:srgbClr val="002060"/>
                        </a:solidFill>
                      </a:endParaRPr>
                    </a:p>
                  </a:txBody>
                  <a:tcPr marL="324000" marR="216000" anchor="ctr">
                    <a:lnL w="28575" cap="flat" cmpd="sng" algn="ctr">
                      <a:solidFill>
                        <a:schemeClr val="tx1"/>
                      </a:solidFill>
                      <a:prstDash val="solid"/>
                      <a:round/>
                      <a:headEnd type="none" w="med" len="med"/>
                      <a:tailEnd type="none" w="med" len="med"/>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endParaRPr lang="fr-CA" sz="2800" b="0" dirty="0">
                        <a:solidFill>
                          <a:schemeClr val="tx1"/>
                        </a:solidFill>
                      </a:endParaRPr>
                    </a:p>
                  </a:txBody>
                  <a:tcPr anchor="ctr">
                    <a:lnL>
                      <a:noFill/>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421886566"/>
                  </a:ext>
                </a:extLst>
              </a:tr>
              <a:tr h="1197409">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fr-CA" sz="2800" dirty="0">
                        <a:solidFill>
                          <a:srgbClr val="002060"/>
                        </a:solidFill>
                        <a:latin typeface="+mn-lt"/>
                      </a:endParaRPr>
                    </a:p>
                  </a:txBody>
                  <a:tcPr marL="324000" marR="216000" anchor="ctr">
                    <a:lnL w="28575"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fr-CA" sz="2800" b="0" dirty="0">
                        <a:solidFill>
                          <a:schemeClr val="tx1"/>
                        </a:solidFill>
                      </a:endParaRPr>
                    </a:p>
                  </a:txBody>
                  <a:tcPr anchor="ctr">
                    <a:lnL>
                      <a:noFill/>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52501173"/>
                  </a:ext>
                </a:extLst>
              </a:tr>
              <a:tr h="1270432">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fr-CA" sz="2800" dirty="0">
                        <a:solidFill>
                          <a:srgbClr val="002060"/>
                        </a:solidFill>
                        <a:latin typeface="+mn-lt"/>
                      </a:endParaRPr>
                    </a:p>
                  </a:txBody>
                  <a:tcPr marL="324000" marR="216000" anchor="ctr">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48035" rtl="0" eaLnBrk="1" latinLnBrk="0" hangingPunct="1"/>
                      <a:endParaRPr lang="fr-CA" sz="2800" b="0" kern="1200" dirty="0">
                        <a:solidFill>
                          <a:schemeClr val="tx1"/>
                        </a:solidFill>
                        <a:latin typeface="+mn-lt"/>
                        <a:ea typeface="+mn-ea"/>
                        <a:cs typeface="+mn-cs"/>
                      </a:endParaRPr>
                    </a:p>
                  </a:txBody>
                  <a:tcPr anchor="ctr">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712935"/>
                  </a:ext>
                </a:extLst>
              </a:tr>
            </a:tbl>
          </a:graphicData>
        </a:graphic>
      </p:graphicFrame>
      <p:sp>
        <p:nvSpPr>
          <p:cNvPr id="5" name="Espace réservé du contenu 2">
            <a:extLst>
              <a:ext uri="{FF2B5EF4-FFF2-40B4-BE49-F238E27FC236}">
                <a16:creationId xmlns:a16="http://schemas.microsoft.com/office/drawing/2014/main" id="{E7D4D00A-614B-45CA-B3CD-4591CA3CE869}"/>
              </a:ext>
            </a:extLst>
          </p:cNvPr>
          <p:cNvSpPr txBox="1">
            <a:spLocks/>
          </p:cNvSpPr>
          <p:nvPr>
            <p:custDataLst>
              <p:tags r:id="rId3"/>
            </p:custDataLst>
          </p:nvPr>
        </p:nvSpPr>
        <p:spPr bwMode="auto">
          <a:xfrm>
            <a:off x="914885" y="2121921"/>
            <a:ext cx="8819424" cy="65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71500" indent="-571500" algn="l" rtl="0" eaLnBrk="1" fontAlgn="base" hangingPunct="1">
              <a:spcBef>
                <a:spcPct val="20000"/>
              </a:spcBef>
              <a:spcAft>
                <a:spcPct val="0"/>
              </a:spcAft>
              <a:buClr>
                <a:schemeClr val="accent2"/>
              </a:buClr>
              <a:buFont typeface="Wingdings" panose="05000000000000000000" pitchFamily="2" charset="2"/>
              <a:buChar char="§"/>
              <a:defRPr sz="2800" b="0" kern="1200">
                <a:solidFill>
                  <a:schemeClr val="tx1"/>
                </a:solidFill>
                <a:latin typeface="+mn-lt"/>
                <a:ea typeface="+mn-ea"/>
                <a:cs typeface="+mn-cs"/>
              </a:defRPr>
            </a:lvl1pPr>
            <a:lvl2pPr marL="1066784"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2pPr>
            <a:lvl3pPr marL="1676370"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3pPr>
            <a:lvl4pPr marL="2285955" indent="-457200" algn="l" rtl="0" eaLnBrk="1" fontAlgn="base" hangingPunct="1">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895539" indent="-457200" algn="l" rtl="0" eaLnBrk="1" fontAlgn="base" hangingPunct="1">
              <a:spcBef>
                <a:spcPct val="20000"/>
              </a:spcBef>
              <a:spcAft>
                <a:spcPct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1C2D4E"/>
                </a:solidFill>
                <a:effectLst/>
                <a:uLnTx/>
                <a:uFillTx/>
                <a:latin typeface="Calibri"/>
                <a:ea typeface="+mn-ea"/>
                <a:cs typeface="+mn-cs"/>
              </a:rPr>
              <a:t>Le lève-personne doit toujours être utilisé à deux soignants</a:t>
            </a:r>
          </a:p>
        </p:txBody>
      </p:sp>
      <p:sp>
        <p:nvSpPr>
          <p:cNvPr id="6" name="Espace réservé du contenu 2">
            <a:extLst>
              <a:ext uri="{FF2B5EF4-FFF2-40B4-BE49-F238E27FC236}">
                <a16:creationId xmlns:a16="http://schemas.microsoft.com/office/drawing/2014/main" id="{4D5D7D13-9B14-426A-9B06-D4F9F79BFD08}"/>
              </a:ext>
            </a:extLst>
          </p:cNvPr>
          <p:cNvSpPr txBox="1">
            <a:spLocks/>
          </p:cNvSpPr>
          <p:nvPr>
            <p:custDataLst>
              <p:tags r:id="rId4"/>
            </p:custDataLst>
          </p:nvPr>
        </p:nvSpPr>
        <p:spPr bwMode="auto">
          <a:xfrm>
            <a:off x="914885" y="2986003"/>
            <a:ext cx="8819424" cy="92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71500" indent="-571500" algn="l" rtl="0" eaLnBrk="1" fontAlgn="base" hangingPunct="1">
              <a:spcBef>
                <a:spcPct val="20000"/>
              </a:spcBef>
              <a:spcAft>
                <a:spcPct val="0"/>
              </a:spcAft>
              <a:buClr>
                <a:schemeClr val="accent2"/>
              </a:buClr>
              <a:buFont typeface="Wingdings" panose="05000000000000000000" pitchFamily="2" charset="2"/>
              <a:buChar char="§"/>
              <a:defRPr sz="2800" b="0" kern="1200">
                <a:solidFill>
                  <a:schemeClr val="tx1"/>
                </a:solidFill>
                <a:latin typeface="+mn-lt"/>
                <a:ea typeface="+mn-ea"/>
                <a:cs typeface="+mn-cs"/>
              </a:defRPr>
            </a:lvl1pPr>
            <a:lvl2pPr marL="1066784"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2pPr>
            <a:lvl3pPr marL="1676370"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3pPr>
            <a:lvl4pPr marL="2285955" indent="-457200" algn="l" rtl="0" eaLnBrk="1" fontAlgn="base" hangingPunct="1">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895539" indent="-457200" algn="l" rtl="0" eaLnBrk="1" fontAlgn="base" hangingPunct="1">
              <a:spcBef>
                <a:spcPct val="20000"/>
              </a:spcBef>
              <a:spcAft>
                <a:spcPct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1C2D4E"/>
                </a:solidFill>
                <a:effectLst/>
                <a:uLnTx/>
                <a:uFillTx/>
                <a:latin typeface="Calibri"/>
                <a:ea typeface="+mn-ea"/>
                <a:cs typeface="+mn-cs"/>
              </a:rPr>
              <a:t>La base du lève-personne doit toujours être ouverte lors de son utilisation</a:t>
            </a:r>
            <a:endParaRPr kumimoji="0" lang="fr-CA" sz="2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7" name="Espace réservé du contenu 2">
            <a:extLst>
              <a:ext uri="{FF2B5EF4-FFF2-40B4-BE49-F238E27FC236}">
                <a16:creationId xmlns:a16="http://schemas.microsoft.com/office/drawing/2014/main" id="{4BBF3A54-7C4C-44B7-8FEC-19B1BDF97A9A}"/>
              </a:ext>
            </a:extLst>
          </p:cNvPr>
          <p:cNvSpPr txBox="1">
            <a:spLocks/>
          </p:cNvSpPr>
          <p:nvPr>
            <p:custDataLst>
              <p:tags r:id="rId5"/>
            </p:custDataLst>
          </p:nvPr>
        </p:nvSpPr>
        <p:spPr bwMode="auto">
          <a:xfrm>
            <a:off x="914884" y="4120322"/>
            <a:ext cx="9282411" cy="92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71500" indent="-571500" algn="l" rtl="0" eaLnBrk="1" fontAlgn="base" hangingPunct="1">
              <a:spcBef>
                <a:spcPct val="20000"/>
              </a:spcBef>
              <a:spcAft>
                <a:spcPct val="0"/>
              </a:spcAft>
              <a:buClr>
                <a:schemeClr val="accent2"/>
              </a:buClr>
              <a:buFont typeface="Wingdings" panose="05000000000000000000" pitchFamily="2" charset="2"/>
              <a:buChar char="§"/>
              <a:defRPr sz="2800" b="0" kern="1200">
                <a:solidFill>
                  <a:schemeClr val="tx1"/>
                </a:solidFill>
                <a:latin typeface="+mn-lt"/>
                <a:ea typeface="+mn-ea"/>
                <a:cs typeface="+mn-cs"/>
              </a:defRPr>
            </a:lvl1pPr>
            <a:lvl2pPr marL="1066784"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2pPr>
            <a:lvl3pPr marL="1676370"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3pPr>
            <a:lvl4pPr marL="2285955" indent="-457200" algn="l" rtl="0" eaLnBrk="1" fontAlgn="base" hangingPunct="1">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895539" indent="-457200" algn="l" rtl="0" eaLnBrk="1" fontAlgn="base" hangingPunct="1">
              <a:spcBef>
                <a:spcPct val="20000"/>
              </a:spcBef>
              <a:spcAft>
                <a:spcPct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1C2D4E"/>
                </a:solidFill>
                <a:effectLst/>
                <a:uLnTx/>
                <a:uFillTx/>
                <a:latin typeface="Calibri"/>
                <a:ea typeface="+mn-ea"/>
                <a:cs typeface="+mn-cs"/>
              </a:rPr>
              <a:t>Les freins doivent toujours être appliqués lorsque je lève/dépose une personne avec un lève-personne</a:t>
            </a:r>
            <a:endParaRPr kumimoji="0" lang="fr-CA" sz="2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8" name="Espace réservé du contenu 2">
            <a:extLst>
              <a:ext uri="{FF2B5EF4-FFF2-40B4-BE49-F238E27FC236}">
                <a16:creationId xmlns:a16="http://schemas.microsoft.com/office/drawing/2014/main" id="{17141016-846C-4963-B9E7-855458E4D781}"/>
              </a:ext>
            </a:extLst>
          </p:cNvPr>
          <p:cNvSpPr txBox="1">
            <a:spLocks/>
          </p:cNvSpPr>
          <p:nvPr>
            <p:custDataLst>
              <p:tags r:id="rId6"/>
            </p:custDataLst>
          </p:nvPr>
        </p:nvSpPr>
        <p:spPr bwMode="auto">
          <a:xfrm>
            <a:off x="914884" y="5344569"/>
            <a:ext cx="8819425" cy="92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71500" indent="-571500" algn="l" rtl="0" eaLnBrk="1" fontAlgn="base" hangingPunct="1">
              <a:spcBef>
                <a:spcPct val="20000"/>
              </a:spcBef>
              <a:spcAft>
                <a:spcPct val="0"/>
              </a:spcAft>
              <a:buClr>
                <a:schemeClr val="accent2"/>
              </a:buClr>
              <a:buFont typeface="Wingdings" panose="05000000000000000000" pitchFamily="2" charset="2"/>
              <a:buChar char="§"/>
              <a:defRPr sz="2800" b="0" kern="1200">
                <a:solidFill>
                  <a:schemeClr val="tx1"/>
                </a:solidFill>
                <a:latin typeface="+mn-lt"/>
                <a:ea typeface="+mn-ea"/>
                <a:cs typeface="+mn-cs"/>
              </a:defRPr>
            </a:lvl1pPr>
            <a:lvl2pPr marL="1066784"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2pPr>
            <a:lvl3pPr marL="1676370"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3pPr>
            <a:lvl4pPr marL="2285955" indent="-457200" algn="l" rtl="0" eaLnBrk="1" fontAlgn="base" hangingPunct="1">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895539" indent="-457200" algn="l" rtl="0" eaLnBrk="1" fontAlgn="base" hangingPunct="1">
              <a:spcBef>
                <a:spcPct val="20000"/>
              </a:spcBef>
              <a:spcAft>
                <a:spcPct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1C2D4E"/>
                </a:solidFill>
                <a:effectLst/>
                <a:uLnTx/>
                <a:uFillTx/>
                <a:latin typeface="Calibri"/>
                <a:ea typeface="+mn-ea"/>
                <a:cs typeface="+mn-cs"/>
              </a:rPr>
              <a:t>Il est interdit de déplacer une personne sur une longue distance avec un lève-personne</a:t>
            </a:r>
            <a:endParaRPr kumimoji="0" lang="fr-CA" sz="2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9" name="Espace réservé du contenu 2">
            <a:extLst>
              <a:ext uri="{FF2B5EF4-FFF2-40B4-BE49-F238E27FC236}">
                <a16:creationId xmlns:a16="http://schemas.microsoft.com/office/drawing/2014/main" id="{FB863FF5-2E71-4317-A837-C63F36F5A9AF}"/>
              </a:ext>
            </a:extLst>
          </p:cNvPr>
          <p:cNvSpPr txBox="1">
            <a:spLocks/>
          </p:cNvSpPr>
          <p:nvPr>
            <p:custDataLst>
              <p:tags r:id="rId7"/>
            </p:custDataLst>
          </p:nvPr>
        </p:nvSpPr>
        <p:spPr bwMode="auto">
          <a:xfrm>
            <a:off x="10942336" y="5528591"/>
            <a:ext cx="1226914" cy="65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71500" indent="-571500" algn="l" rtl="0" eaLnBrk="1" fontAlgn="base" hangingPunct="1">
              <a:spcBef>
                <a:spcPct val="20000"/>
              </a:spcBef>
              <a:spcAft>
                <a:spcPct val="0"/>
              </a:spcAft>
              <a:buClr>
                <a:schemeClr val="accent2"/>
              </a:buClr>
              <a:buFont typeface="Wingdings" panose="05000000000000000000" pitchFamily="2" charset="2"/>
              <a:buChar char="§"/>
              <a:defRPr sz="2800" b="0" kern="1200">
                <a:solidFill>
                  <a:schemeClr val="tx1"/>
                </a:solidFill>
                <a:latin typeface="+mn-lt"/>
                <a:ea typeface="+mn-ea"/>
                <a:cs typeface="+mn-cs"/>
              </a:defRPr>
            </a:lvl1pPr>
            <a:lvl2pPr marL="1066784"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2pPr>
            <a:lvl3pPr marL="1676370"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3pPr>
            <a:lvl4pPr marL="2285955" indent="-457200" algn="l" rtl="0" eaLnBrk="1" fontAlgn="base" hangingPunct="1">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895539" indent="-457200" algn="l" rtl="0" eaLnBrk="1" fontAlgn="base" hangingPunct="1">
              <a:spcBef>
                <a:spcPct val="20000"/>
              </a:spcBef>
              <a:spcAft>
                <a:spcPct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1C2D4E"/>
                </a:solidFill>
                <a:effectLst/>
                <a:uLnTx/>
                <a:uFillTx/>
                <a:latin typeface="Calibri"/>
                <a:ea typeface="+mn-ea"/>
                <a:cs typeface="+mn-cs"/>
              </a:rPr>
              <a:t>Faux</a:t>
            </a:r>
            <a:endParaRPr kumimoji="0" lang="fr-CA" sz="2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10" name="Espace réservé du contenu 2">
            <a:extLst>
              <a:ext uri="{FF2B5EF4-FFF2-40B4-BE49-F238E27FC236}">
                <a16:creationId xmlns:a16="http://schemas.microsoft.com/office/drawing/2014/main" id="{D9A8FA6D-9B9C-4781-B65F-4C422A189BA8}"/>
              </a:ext>
            </a:extLst>
          </p:cNvPr>
          <p:cNvSpPr txBox="1">
            <a:spLocks/>
          </p:cNvSpPr>
          <p:nvPr>
            <p:custDataLst>
              <p:tags r:id="rId8"/>
            </p:custDataLst>
          </p:nvPr>
        </p:nvSpPr>
        <p:spPr bwMode="auto">
          <a:xfrm>
            <a:off x="10942336" y="2125674"/>
            <a:ext cx="1226914" cy="65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71500" indent="-571500" algn="l" rtl="0" eaLnBrk="1" fontAlgn="base" hangingPunct="1">
              <a:spcBef>
                <a:spcPct val="20000"/>
              </a:spcBef>
              <a:spcAft>
                <a:spcPct val="0"/>
              </a:spcAft>
              <a:buClr>
                <a:schemeClr val="accent2"/>
              </a:buClr>
              <a:buFont typeface="Wingdings" panose="05000000000000000000" pitchFamily="2" charset="2"/>
              <a:buChar char="§"/>
              <a:defRPr sz="2800" b="0" kern="1200">
                <a:solidFill>
                  <a:schemeClr val="tx1"/>
                </a:solidFill>
                <a:latin typeface="+mn-lt"/>
                <a:ea typeface="+mn-ea"/>
                <a:cs typeface="+mn-cs"/>
              </a:defRPr>
            </a:lvl1pPr>
            <a:lvl2pPr marL="1066784"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2pPr>
            <a:lvl3pPr marL="1676370"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3pPr>
            <a:lvl4pPr marL="2285955" indent="-457200" algn="l" rtl="0" eaLnBrk="1" fontAlgn="base" hangingPunct="1">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895539" indent="-457200" algn="l" rtl="0" eaLnBrk="1" fontAlgn="base" hangingPunct="1">
              <a:spcBef>
                <a:spcPct val="20000"/>
              </a:spcBef>
              <a:spcAft>
                <a:spcPct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1C2D4E"/>
                </a:solidFill>
                <a:effectLst/>
                <a:uLnTx/>
                <a:uFillTx/>
                <a:latin typeface="Calibri"/>
                <a:ea typeface="+mn-ea"/>
                <a:cs typeface="+mn-cs"/>
              </a:rPr>
              <a:t>Faux</a:t>
            </a:r>
            <a:endParaRPr kumimoji="0" lang="fr-CA" sz="2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11" name="Espace réservé du contenu 2">
            <a:extLst>
              <a:ext uri="{FF2B5EF4-FFF2-40B4-BE49-F238E27FC236}">
                <a16:creationId xmlns:a16="http://schemas.microsoft.com/office/drawing/2014/main" id="{84B69F84-AC06-424E-B1EF-00805BFE3F63}"/>
              </a:ext>
            </a:extLst>
          </p:cNvPr>
          <p:cNvSpPr txBox="1">
            <a:spLocks/>
          </p:cNvSpPr>
          <p:nvPr>
            <p:custDataLst>
              <p:tags r:id="rId9"/>
            </p:custDataLst>
          </p:nvPr>
        </p:nvSpPr>
        <p:spPr bwMode="auto">
          <a:xfrm>
            <a:off x="10942336" y="3121121"/>
            <a:ext cx="1226914" cy="65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71500" indent="-571500" algn="l" rtl="0" eaLnBrk="1" fontAlgn="base" hangingPunct="1">
              <a:spcBef>
                <a:spcPct val="20000"/>
              </a:spcBef>
              <a:spcAft>
                <a:spcPct val="0"/>
              </a:spcAft>
              <a:buClr>
                <a:schemeClr val="accent2"/>
              </a:buClr>
              <a:buFont typeface="Wingdings" panose="05000000000000000000" pitchFamily="2" charset="2"/>
              <a:buChar char="§"/>
              <a:defRPr sz="2800" b="0" kern="1200">
                <a:solidFill>
                  <a:schemeClr val="tx1"/>
                </a:solidFill>
                <a:latin typeface="+mn-lt"/>
                <a:ea typeface="+mn-ea"/>
                <a:cs typeface="+mn-cs"/>
              </a:defRPr>
            </a:lvl1pPr>
            <a:lvl2pPr marL="1066784"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2pPr>
            <a:lvl3pPr marL="1676370"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3pPr>
            <a:lvl4pPr marL="2285955" indent="-457200" algn="l" rtl="0" eaLnBrk="1" fontAlgn="base" hangingPunct="1">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895539" indent="-457200" algn="l" rtl="0" eaLnBrk="1" fontAlgn="base" hangingPunct="1">
              <a:spcBef>
                <a:spcPct val="20000"/>
              </a:spcBef>
              <a:spcAft>
                <a:spcPct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1C2D4E"/>
                </a:solidFill>
                <a:effectLst/>
                <a:uLnTx/>
                <a:uFillTx/>
                <a:latin typeface="Calibri"/>
                <a:ea typeface="+mn-ea"/>
                <a:cs typeface="+mn-cs"/>
              </a:rPr>
              <a:t>Faux</a:t>
            </a:r>
            <a:endParaRPr kumimoji="0" lang="fr-CA" sz="2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12" name="Espace réservé du contenu 2">
            <a:extLst>
              <a:ext uri="{FF2B5EF4-FFF2-40B4-BE49-F238E27FC236}">
                <a16:creationId xmlns:a16="http://schemas.microsoft.com/office/drawing/2014/main" id="{A800E80F-8B82-4400-BC10-EDC81EAEEF4E}"/>
              </a:ext>
            </a:extLst>
          </p:cNvPr>
          <p:cNvSpPr txBox="1">
            <a:spLocks/>
          </p:cNvSpPr>
          <p:nvPr>
            <p:custDataLst>
              <p:tags r:id="rId10"/>
            </p:custDataLst>
          </p:nvPr>
        </p:nvSpPr>
        <p:spPr bwMode="auto">
          <a:xfrm>
            <a:off x="10942336" y="4324856"/>
            <a:ext cx="1226914" cy="65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71500" indent="-571500" algn="l" rtl="0" eaLnBrk="1" fontAlgn="base" hangingPunct="1">
              <a:spcBef>
                <a:spcPct val="20000"/>
              </a:spcBef>
              <a:spcAft>
                <a:spcPct val="0"/>
              </a:spcAft>
              <a:buClr>
                <a:schemeClr val="accent2"/>
              </a:buClr>
              <a:buFont typeface="Wingdings" panose="05000000000000000000" pitchFamily="2" charset="2"/>
              <a:buChar char="§"/>
              <a:defRPr sz="2800" b="0" kern="1200">
                <a:solidFill>
                  <a:schemeClr val="tx1"/>
                </a:solidFill>
                <a:latin typeface="+mn-lt"/>
                <a:ea typeface="+mn-ea"/>
                <a:cs typeface="+mn-cs"/>
              </a:defRPr>
            </a:lvl1pPr>
            <a:lvl2pPr marL="1066784"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2pPr>
            <a:lvl3pPr marL="1676370"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3pPr>
            <a:lvl4pPr marL="2285955" indent="-457200" algn="l" rtl="0" eaLnBrk="1" fontAlgn="base" hangingPunct="1">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895539" indent="-457200" algn="l" rtl="0" eaLnBrk="1" fontAlgn="base" hangingPunct="1">
              <a:spcBef>
                <a:spcPct val="20000"/>
              </a:spcBef>
              <a:spcAft>
                <a:spcPct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1C2D4E"/>
                </a:solidFill>
                <a:effectLst/>
                <a:uLnTx/>
                <a:uFillTx/>
                <a:latin typeface="Calibri"/>
                <a:ea typeface="+mn-ea"/>
                <a:cs typeface="+mn-cs"/>
              </a:rPr>
              <a:t>Faux</a:t>
            </a:r>
            <a:endParaRPr kumimoji="0" lang="fr-CA" sz="28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3438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27F72E2-600A-4E54-AF54-4D3561207A5F}"/>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41AD8A19-C6EE-7BEF-748E-FA15F48C6DC7}"/>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9033572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0D9C3FC-BB69-EEB1-E975-9ADD376F0963}"/>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1F61DD0C-9D41-2FC3-454C-508F79D09512}"/>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995670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F9E2AAA-F4B7-78D7-9AB8-25CBDDF1C834}"/>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07341347-56B0-314F-145A-E27ADB57965C}"/>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76218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671819" y="303215"/>
            <a:ext cx="12099314" cy="1260475"/>
          </a:xfrm>
        </p:spPr>
        <p:txBody>
          <a:bodyPr/>
          <a:lstStyle/>
          <a:p>
            <a:r>
              <a:rPr lang="fr-CA" dirty="0"/>
              <a:t>RÉDUIRE LA FRÉQUENCE DES REMONTÉES </a:t>
            </a:r>
            <a:br>
              <a:rPr lang="fr-CA" dirty="0"/>
            </a:br>
            <a:r>
              <a:rPr lang="fr-CA" dirty="0"/>
              <a:t>EN POSITION ASSISE </a:t>
            </a:r>
          </a:p>
        </p:txBody>
      </p:sp>
      <p:pic>
        <p:nvPicPr>
          <p:cNvPr id="10" name="Image 9">
            <a:extLst>
              <a:ext uri="{FF2B5EF4-FFF2-40B4-BE49-F238E27FC236}">
                <a16:creationId xmlns:a16="http://schemas.microsoft.com/office/drawing/2014/main" id="{78E0B06E-96CF-4DF1-9555-AFA107825D74}"/>
              </a:ext>
            </a:extLst>
          </p:cNvPr>
          <p:cNvPicPr/>
          <p:nvPr>
            <p:custDataLst>
              <p:tags r:id="rId2"/>
            </p:custDataLst>
          </p:nvPr>
        </p:nvPicPr>
        <p:blipFill>
          <a:blip r:embed="rId10"/>
          <a:stretch>
            <a:fillRect/>
          </a:stretch>
        </p:blipFill>
        <p:spPr>
          <a:xfrm>
            <a:off x="9264013" y="2465353"/>
            <a:ext cx="3117304" cy="2730821"/>
          </a:xfrm>
          <a:prstGeom prst="rect">
            <a:avLst/>
          </a:prstGeom>
        </p:spPr>
      </p:pic>
      <p:pic>
        <p:nvPicPr>
          <p:cNvPr id="11" name="Espace réservé du contenu 10">
            <a:extLst>
              <a:ext uri="{FF2B5EF4-FFF2-40B4-BE49-F238E27FC236}">
                <a16:creationId xmlns:a16="http://schemas.microsoft.com/office/drawing/2014/main" id="{626375E6-39B0-41F4-B94D-6D4F04715C28}"/>
              </a:ext>
            </a:extLst>
          </p:cNvPr>
          <p:cNvPicPr>
            <a:picLocks noGrp="1"/>
          </p:cNvPicPr>
          <p:nvPr>
            <p:ph idx="1"/>
            <p:custDataLst>
              <p:tags r:id="rId3"/>
            </p:custDataLst>
          </p:nvPr>
        </p:nvPicPr>
        <p:blipFill rotWithShape="1">
          <a:blip r:embed="rId11"/>
          <a:srcRect l="4371" r="3907"/>
          <a:stretch/>
        </p:blipFill>
        <p:spPr>
          <a:xfrm>
            <a:off x="832758" y="2437031"/>
            <a:ext cx="3376385" cy="2759143"/>
          </a:xfrm>
          <a:prstGeom prst="rect">
            <a:avLst/>
          </a:prstGeom>
        </p:spPr>
      </p:pic>
      <p:pic>
        <p:nvPicPr>
          <p:cNvPr id="12" name="Image 11">
            <a:extLst>
              <a:ext uri="{FF2B5EF4-FFF2-40B4-BE49-F238E27FC236}">
                <a16:creationId xmlns:a16="http://schemas.microsoft.com/office/drawing/2014/main" id="{D7C06B33-8A5F-42B3-B3DA-9E22E1AFE19F}"/>
              </a:ext>
            </a:extLst>
          </p:cNvPr>
          <p:cNvPicPr/>
          <p:nvPr>
            <p:custDataLst>
              <p:tags r:id="rId4"/>
            </p:custDataLst>
          </p:nvPr>
        </p:nvPicPr>
        <p:blipFill>
          <a:blip r:embed="rId12"/>
          <a:stretch>
            <a:fillRect/>
          </a:stretch>
        </p:blipFill>
        <p:spPr>
          <a:xfrm>
            <a:off x="4821076" y="2465353"/>
            <a:ext cx="3831004" cy="2730821"/>
          </a:xfrm>
          <a:prstGeom prst="rect">
            <a:avLst/>
          </a:prstGeom>
        </p:spPr>
      </p:pic>
      <p:sp>
        <p:nvSpPr>
          <p:cNvPr id="8" name="ZoneTexte 7">
            <a:extLst>
              <a:ext uri="{FF2B5EF4-FFF2-40B4-BE49-F238E27FC236}">
                <a16:creationId xmlns:a16="http://schemas.microsoft.com/office/drawing/2014/main" id="{D9BF0CED-4499-4622-BF49-DA702FFF9C2B}"/>
              </a:ext>
            </a:extLst>
          </p:cNvPr>
          <p:cNvSpPr txBox="1"/>
          <p:nvPr>
            <p:custDataLst>
              <p:tags r:id="rId5"/>
            </p:custDataLst>
          </p:nvPr>
        </p:nvSpPr>
        <p:spPr>
          <a:xfrm>
            <a:off x="1287491" y="5542361"/>
            <a:ext cx="242711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Appuie-pieds</a:t>
            </a:r>
          </a:p>
        </p:txBody>
      </p:sp>
      <p:sp>
        <p:nvSpPr>
          <p:cNvPr id="9" name="ZoneTexte 8">
            <a:extLst>
              <a:ext uri="{FF2B5EF4-FFF2-40B4-BE49-F238E27FC236}">
                <a16:creationId xmlns:a16="http://schemas.microsoft.com/office/drawing/2014/main" id="{C79BA608-D597-4444-B1E0-C7DB638619AD}"/>
              </a:ext>
            </a:extLst>
          </p:cNvPr>
          <p:cNvSpPr txBox="1"/>
          <p:nvPr>
            <p:custDataLst>
              <p:tags r:id="rId6"/>
            </p:custDataLst>
          </p:nvPr>
        </p:nvSpPr>
        <p:spPr>
          <a:xfrm>
            <a:off x="4821076" y="5542361"/>
            <a:ext cx="397569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Coussin avec housse </a:t>
            </a:r>
            <a:r>
              <a:rPr kumimoji="0" lang="fr-CA" sz="2000" b="0" i="0" u="none" strike="noStrike" kern="1200" cap="none" spc="0" normalizeH="0" baseline="0" noProof="0" dirty="0" err="1">
                <a:ln>
                  <a:noFill/>
                </a:ln>
                <a:solidFill>
                  <a:srgbClr val="1C2D4E"/>
                </a:solidFill>
                <a:effectLst/>
                <a:uLnTx/>
                <a:uFillTx/>
                <a:latin typeface="Calibri"/>
                <a:ea typeface="+mn-ea"/>
                <a:cs typeface="Arial" charset="0"/>
              </a:rPr>
              <a:t>antiglissement</a:t>
            </a:r>
            <a:endParaRPr kumimoji="0" lang="fr-CA" sz="2000" b="0" i="0" u="none" strike="noStrike" kern="1200" cap="none" spc="0" normalizeH="0" baseline="0" noProof="0" dirty="0">
              <a:ln>
                <a:noFill/>
              </a:ln>
              <a:solidFill>
                <a:srgbClr val="1C2D4E"/>
              </a:solidFill>
              <a:effectLst/>
              <a:uLnTx/>
              <a:uFillTx/>
              <a:latin typeface="Calibri"/>
              <a:ea typeface="+mn-ea"/>
              <a:cs typeface="Arial" charset="0"/>
            </a:endParaRPr>
          </a:p>
        </p:txBody>
      </p:sp>
      <p:sp>
        <p:nvSpPr>
          <p:cNvPr id="14" name="ZoneTexte 13">
            <a:extLst>
              <a:ext uri="{FF2B5EF4-FFF2-40B4-BE49-F238E27FC236}">
                <a16:creationId xmlns:a16="http://schemas.microsoft.com/office/drawing/2014/main" id="{3D35E0B4-07DD-4E5F-9293-14079ACC4084}"/>
              </a:ext>
            </a:extLst>
          </p:cNvPr>
          <p:cNvSpPr txBox="1"/>
          <p:nvPr>
            <p:custDataLst>
              <p:tags r:id="rId7"/>
            </p:custDataLst>
          </p:nvPr>
        </p:nvSpPr>
        <p:spPr>
          <a:xfrm>
            <a:off x="9144813" y="5542361"/>
            <a:ext cx="335570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Fauteuil avec assise inclinable</a:t>
            </a:r>
          </a:p>
        </p:txBody>
      </p:sp>
    </p:spTree>
    <p:extLst>
      <p:ext uri="{BB962C8B-B14F-4D97-AF65-F5344CB8AC3E}">
        <p14:creationId xmlns:p14="http://schemas.microsoft.com/office/powerpoint/2010/main" val="143135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LA PERSONNE SE REMONTE EN POSITION ASSISE </a:t>
            </a:r>
            <a:br>
              <a:rPr lang="fr-CA" dirty="0"/>
            </a:br>
            <a:r>
              <a:rPr lang="fr-CA" dirty="0"/>
              <a:t> AVEC SES MOUVEMENTS NATURELS</a:t>
            </a:r>
          </a:p>
        </p:txBody>
      </p:sp>
      <p:pic>
        <p:nvPicPr>
          <p:cNvPr id="11" name="Image 10">
            <a:extLst>
              <a:ext uri="{FF2B5EF4-FFF2-40B4-BE49-F238E27FC236}">
                <a16:creationId xmlns:a16="http://schemas.microsoft.com/office/drawing/2014/main" id="{2DB2BF94-C9EB-4D1B-8508-28C1A5EFA671}"/>
              </a:ext>
            </a:extLst>
          </p:cNvPr>
          <p:cNvPicPr>
            <a:picLocks noChangeAspect="1"/>
          </p:cNvPicPr>
          <p:nvPr>
            <p:custDataLst>
              <p:tags r:id="rId2"/>
            </p:custDataLst>
          </p:nvPr>
        </p:nvPicPr>
        <p:blipFill>
          <a:blip r:embed="rId6"/>
          <a:stretch>
            <a:fillRect/>
          </a:stretch>
        </p:blipFill>
        <p:spPr>
          <a:xfrm>
            <a:off x="984054" y="1687919"/>
            <a:ext cx="5408321" cy="4922962"/>
          </a:xfrm>
          <a:prstGeom prst="rect">
            <a:avLst/>
          </a:prstGeom>
        </p:spPr>
      </p:pic>
      <p:pic>
        <p:nvPicPr>
          <p:cNvPr id="13" name="Image 12">
            <a:extLst>
              <a:ext uri="{FF2B5EF4-FFF2-40B4-BE49-F238E27FC236}">
                <a16:creationId xmlns:a16="http://schemas.microsoft.com/office/drawing/2014/main" id="{C9858774-DFE9-4157-9EB5-AA37414A2780}"/>
              </a:ext>
            </a:extLst>
          </p:cNvPr>
          <p:cNvPicPr>
            <a:picLocks noChangeAspect="1"/>
          </p:cNvPicPr>
          <p:nvPr>
            <p:custDataLst>
              <p:tags r:id="rId3"/>
            </p:custDataLst>
          </p:nvPr>
        </p:nvPicPr>
        <p:blipFill>
          <a:blip r:embed="rId7"/>
          <a:stretch>
            <a:fillRect/>
          </a:stretch>
        </p:blipFill>
        <p:spPr>
          <a:xfrm>
            <a:off x="7484373" y="2174995"/>
            <a:ext cx="5063734" cy="4435886"/>
          </a:xfrm>
          <a:prstGeom prst="rect">
            <a:avLst/>
          </a:prstGeom>
        </p:spPr>
      </p:pic>
    </p:spTree>
    <p:extLst>
      <p:ext uri="{BB962C8B-B14F-4D97-AF65-F5344CB8AC3E}">
        <p14:creationId xmlns:p14="http://schemas.microsoft.com/office/powerpoint/2010/main" val="166222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LE SOIGNANT AIDE LA PERSONNE </a:t>
            </a:r>
            <a:br>
              <a:rPr lang="fr-CA" dirty="0"/>
            </a:br>
            <a:r>
              <a:rPr lang="fr-CA" dirty="0"/>
              <a:t>À SE REMONTER EN POSITION ASSISE </a:t>
            </a:r>
          </a:p>
        </p:txBody>
      </p:sp>
      <p:pic>
        <p:nvPicPr>
          <p:cNvPr id="4" name="Image 3">
            <a:extLst>
              <a:ext uri="{FF2B5EF4-FFF2-40B4-BE49-F238E27FC236}">
                <a16:creationId xmlns:a16="http://schemas.microsoft.com/office/drawing/2014/main" id="{99A06DDD-8840-4827-8900-173151DAD4D1}"/>
              </a:ext>
            </a:extLst>
          </p:cNvPr>
          <p:cNvPicPr>
            <a:picLocks noChangeAspect="1"/>
          </p:cNvPicPr>
          <p:nvPr>
            <p:custDataLst>
              <p:tags r:id="rId2"/>
            </p:custDataLst>
          </p:nvPr>
        </p:nvPicPr>
        <p:blipFill>
          <a:blip r:embed="rId5"/>
          <a:stretch>
            <a:fillRect/>
          </a:stretch>
        </p:blipFill>
        <p:spPr>
          <a:xfrm>
            <a:off x="3405641" y="1637900"/>
            <a:ext cx="6631668" cy="5030530"/>
          </a:xfrm>
          <a:prstGeom prst="rect">
            <a:avLst/>
          </a:prstGeom>
        </p:spPr>
      </p:pic>
    </p:spTree>
    <p:extLst>
      <p:ext uri="{BB962C8B-B14F-4D97-AF65-F5344CB8AC3E}">
        <p14:creationId xmlns:p14="http://schemas.microsoft.com/office/powerpoint/2010/main" val="28100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C1B6A27-DB24-89C9-866D-4AD19C57C6E5}"/>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66FBBEBC-6584-4285-C3B2-00F88B9AE058}"/>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431174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7CBBC2E-E0D0-7B5C-41DA-BC69C19A23F7}"/>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44C1C3AD-0CBB-206C-6F1E-635DC649C20C}"/>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7298693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9F678B-51CC-4E96-B961-B5E2B2FB495B}"/>
              </a:ext>
            </a:extLst>
          </p:cNvPr>
          <p:cNvSpPr>
            <a:spLocks noGrp="1"/>
          </p:cNvSpPr>
          <p:nvPr>
            <p:ph type="title"/>
            <p:custDataLst>
              <p:tags r:id="rId1"/>
            </p:custDataLst>
          </p:nvPr>
        </p:nvSpPr>
        <p:spPr>
          <a:xfrm>
            <a:off x="657751" y="303215"/>
            <a:ext cx="12099314" cy="1260475"/>
          </a:xfrm>
        </p:spPr>
        <p:txBody>
          <a:bodyPr/>
          <a:lstStyle/>
          <a:p>
            <a:r>
              <a:rPr lang="fr-CA" dirty="0"/>
              <a:t>LA PERSONNE SE TRANSFÈRE SANS PASSER PAR LA POSITION DEBOUT, AVEC SES MOUVEMENTS NATURELS</a:t>
            </a:r>
          </a:p>
        </p:txBody>
      </p:sp>
      <p:grpSp>
        <p:nvGrpSpPr>
          <p:cNvPr id="17" name="Groupe 16">
            <a:extLst>
              <a:ext uri="{FF2B5EF4-FFF2-40B4-BE49-F238E27FC236}">
                <a16:creationId xmlns:a16="http://schemas.microsoft.com/office/drawing/2014/main" id="{47669C14-3578-4790-9D88-B84447020A13}"/>
              </a:ext>
            </a:extLst>
          </p:cNvPr>
          <p:cNvGrpSpPr/>
          <p:nvPr>
            <p:custDataLst>
              <p:tags r:id="rId2"/>
            </p:custDataLst>
          </p:nvPr>
        </p:nvGrpSpPr>
        <p:grpSpPr>
          <a:xfrm>
            <a:off x="984143" y="2084772"/>
            <a:ext cx="3013063" cy="3929694"/>
            <a:chOff x="984143" y="2084772"/>
            <a:chExt cx="3013063" cy="3929694"/>
          </a:xfrm>
        </p:grpSpPr>
        <p:sp>
          <p:nvSpPr>
            <p:cNvPr id="3" name="ZoneTexte 2">
              <a:extLst>
                <a:ext uri="{FF2B5EF4-FFF2-40B4-BE49-F238E27FC236}">
                  <a16:creationId xmlns:a16="http://schemas.microsoft.com/office/drawing/2014/main" id="{357864CF-0CD9-4E86-BB2A-0C3A457B194E}"/>
                </a:ext>
              </a:extLst>
            </p:cNvPr>
            <p:cNvSpPr txBox="1"/>
            <p:nvPr/>
          </p:nvSpPr>
          <p:spPr>
            <a:xfrm>
              <a:off x="984143" y="5091136"/>
              <a:ext cx="3013063"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Placer une main sur l’assise, </a:t>
              </a:r>
              <a:br>
                <a:rPr kumimoji="0" lang="fr-CA" sz="1800" b="0" i="0" u="none" strike="noStrike" kern="1200" cap="none" spc="0" normalizeH="0" baseline="0" noProof="0" dirty="0">
                  <a:ln>
                    <a:noFill/>
                  </a:ln>
                  <a:solidFill>
                    <a:srgbClr val="1C2D4E"/>
                  </a:solidFill>
                  <a:effectLst/>
                  <a:uLnTx/>
                  <a:uFillTx/>
                  <a:latin typeface="Calibri"/>
                  <a:ea typeface="+mn-ea"/>
                  <a:cs typeface="Arial" charset="0"/>
                </a:rPr>
              </a:b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à côté de la cuisse et l’autre main sur l’assise d’arrivée</a:t>
              </a:r>
            </a:p>
          </p:txBody>
        </p:sp>
        <p:pic>
          <p:nvPicPr>
            <p:cNvPr id="9" name="Image 8">
              <a:extLst>
                <a:ext uri="{FF2B5EF4-FFF2-40B4-BE49-F238E27FC236}">
                  <a16:creationId xmlns:a16="http://schemas.microsoft.com/office/drawing/2014/main" id="{EF0D1079-0799-4B43-8EC8-6D484ED6C7CF}"/>
                </a:ext>
              </a:extLst>
            </p:cNvPr>
            <p:cNvPicPr>
              <a:picLocks noChangeAspect="1"/>
            </p:cNvPicPr>
            <p:nvPr/>
          </p:nvPicPr>
          <p:blipFill>
            <a:blip r:embed="rId7"/>
            <a:stretch>
              <a:fillRect/>
            </a:stretch>
          </p:blipFill>
          <p:spPr>
            <a:xfrm>
              <a:off x="984143" y="2084772"/>
              <a:ext cx="3013063" cy="2730412"/>
            </a:xfrm>
            <a:prstGeom prst="rect">
              <a:avLst/>
            </a:prstGeom>
          </p:spPr>
        </p:pic>
      </p:grpSp>
      <p:grpSp>
        <p:nvGrpSpPr>
          <p:cNvPr id="18" name="Groupe 17">
            <a:extLst>
              <a:ext uri="{FF2B5EF4-FFF2-40B4-BE49-F238E27FC236}">
                <a16:creationId xmlns:a16="http://schemas.microsoft.com/office/drawing/2014/main" id="{6655C484-F8F3-4110-85B3-C73B2C6A26C8}"/>
              </a:ext>
            </a:extLst>
          </p:cNvPr>
          <p:cNvGrpSpPr/>
          <p:nvPr>
            <p:custDataLst>
              <p:tags r:id="rId3"/>
            </p:custDataLst>
          </p:nvPr>
        </p:nvGrpSpPr>
        <p:grpSpPr>
          <a:xfrm>
            <a:off x="4941941" y="2072336"/>
            <a:ext cx="3258644" cy="3942130"/>
            <a:chOff x="4963762" y="2072336"/>
            <a:chExt cx="3258644" cy="3942130"/>
          </a:xfrm>
        </p:grpSpPr>
        <p:sp>
          <p:nvSpPr>
            <p:cNvPr id="4" name="ZoneTexte 3">
              <a:extLst>
                <a:ext uri="{FF2B5EF4-FFF2-40B4-BE49-F238E27FC236}">
                  <a16:creationId xmlns:a16="http://schemas.microsoft.com/office/drawing/2014/main" id="{99EF6826-A651-4306-955F-958E83A88309}"/>
                </a:ext>
              </a:extLst>
            </p:cNvPr>
            <p:cNvSpPr txBox="1"/>
            <p:nvPr/>
          </p:nvSpPr>
          <p:spPr>
            <a:xfrm>
              <a:off x="4963762" y="5091136"/>
              <a:ext cx="3258643"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Décoller les fesses en se servant de ses bras et en se déplaçant vers l’assise d’arrivée</a:t>
              </a:r>
            </a:p>
          </p:txBody>
        </p:sp>
        <p:pic>
          <p:nvPicPr>
            <p:cNvPr id="14" name="Image 13">
              <a:extLst>
                <a:ext uri="{FF2B5EF4-FFF2-40B4-BE49-F238E27FC236}">
                  <a16:creationId xmlns:a16="http://schemas.microsoft.com/office/drawing/2014/main" id="{0A2FDF50-6F4B-4F40-9759-36C6425F3B4D}"/>
                </a:ext>
              </a:extLst>
            </p:cNvPr>
            <p:cNvPicPr>
              <a:picLocks noChangeAspect="1"/>
            </p:cNvPicPr>
            <p:nvPr/>
          </p:nvPicPr>
          <p:blipFill>
            <a:blip r:embed="rId8"/>
            <a:stretch>
              <a:fillRect/>
            </a:stretch>
          </p:blipFill>
          <p:spPr>
            <a:xfrm>
              <a:off x="4996786" y="2072336"/>
              <a:ext cx="3225620" cy="2728800"/>
            </a:xfrm>
            <a:prstGeom prst="rect">
              <a:avLst/>
            </a:prstGeom>
          </p:spPr>
        </p:pic>
      </p:grpSp>
      <p:grpSp>
        <p:nvGrpSpPr>
          <p:cNvPr id="19" name="Groupe 18">
            <a:extLst>
              <a:ext uri="{FF2B5EF4-FFF2-40B4-BE49-F238E27FC236}">
                <a16:creationId xmlns:a16="http://schemas.microsoft.com/office/drawing/2014/main" id="{4FB4CA89-4DC5-4426-9483-AF90C4A602FF}"/>
              </a:ext>
            </a:extLst>
          </p:cNvPr>
          <p:cNvGrpSpPr/>
          <p:nvPr>
            <p:custDataLst>
              <p:tags r:id="rId4"/>
            </p:custDataLst>
          </p:nvPr>
        </p:nvGrpSpPr>
        <p:grpSpPr>
          <a:xfrm>
            <a:off x="9200164" y="2086384"/>
            <a:ext cx="3258643" cy="3651083"/>
            <a:chOff x="9221985" y="2086384"/>
            <a:chExt cx="3258643" cy="3651083"/>
          </a:xfrm>
        </p:grpSpPr>
        <p:sp>
          <p:nvSpPr>
            <p:cNvPr id="5" name="ZoneTexte 4">
              <a:extLst>
                <a:ext uri="{FF2B5EF4-FFF2-40B4-BE49-F238E27FC236}">
                  <a16:creationId xmlns:a16="http://schemas.microsoft.com/office/drawing/2014/main" id="{98C93372-F928-4A71-A0FD-E0E418AB98F2}"/>
                </a:ext>
              </a:extLst>
            </p:cNvPr>
            <p:cNvSpPr txBox="1"/>
            <p:nvPr/>
          </p:nvSpPr>
          <p:spPr>
            <a:xfrm>
              <a:off x="9221985" y="5091136"/>
              <a:ext cx="3258643"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Déposer les fesses </a:t>
              </a:r>
              <a:br>
                <a:rPr kumimoji="0" lang="fr-CA" sz="1800" b="0" i="0" u="none" strike="noStrike" kern="1200" cap="none" spc="0" normalizeH="0" baseline="0" noProof="0" dirty="0">
                  <a:ln>
                    <a:noFill/>
                  </a:ln>
                  <a:solidFill>
                    <a:srgbClr val="1C2D4E"/>
                  </a:solidFill>
                  <a:effectLst/>
                  <a:uLnTx/>
                  <a:uFillTx/>
                  <a:latin typeface="Calibri"/>
                  <a:ea typeface="+mn-ea"/>
                  <a:cs typeface="Arial" charset="0"/>
                </a:rPr>
              </a:b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sur l’assise d’arrivée</a:t>
              </a:r>
            </a:p>
          </p:txBody>
        </p:sp>
        <p:pic>
          <p:nvPicPr>
            <p:cNvPr id="16" name="Image 15">
              <a:extLst>
                <a:ext uri="{FF2B5EF4-FFF2-40B4-BE49-F238E27FC236}">
                  <a16:creationId xmlns:a16="http://schemas.microsoft.com/office/drawing/2014/main" id="{BAC23B40-805E-4819-8E0C-A9B77C0919EF}"/>
                </a:ext>
              </a:extLst>
            </p:cNvPr>
            <p:cNvPicPr>
              <a:picLocks noChangeAspect="1"/>
            </p:cNvPicPr>
            <p:nvPr/>
          </p:nvPicPr>
          <p:blipFill>
            <a:blip r:embed="rId9"/>
            <a:stretch>
              <a:fillRect/>
            </a:stretch>
          </p:blipFill>
          <p:spPr>
            <a:xfrm>
              <a:off x="9221986" y="2086384"/>
              <a:ext cx="3236821" cy="2728800"/>
            </a:xfrm>
            <a:prstGeom prst="rect">
              <a:avLst/>
            </a:prstGeom>
          </p:spPr>
        </p:pic>
      </p:grpSp>
    </p:spTree>
    <p:extLst>
      <p:ext uri="{BB962C8B-B14F-4D97-AF65-F5344CB8AC3E}">
        <p14:creationId xmlns:p14="http://schemas.microsoft.com/office/powerpoint/2010/main" val="204395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671819" y="303215"/>
            <a:ext cx="12099314" cy="1260475"/>
          </a:xfrm>
        </p:spPr>
        <p:txBody>
          <a:bodyPr/>
          <a:lstStyle/>
          <a:p>
            <a:r>
              <a:rPr lang="fr-CA" dirty="0"/>
              <a:t>LE SOIGNANT AIDE LA PERSONNE À SE TRANSFÉRER </a:t>
            </a:r>
            <a:br>
              <a:rPr lang="fr-CA" dirty="0"/>
            </a:br>
            <a:r>
              <a:rPr lang="fr-CA" dirty="0"/>
              <a:t>SANS PASSER PAR LA POSITION DEBOUT</a:t>
            </a:r>
          </a:p>
        </p:txBody>
      </p:sp>
      <p:pic>
        <p:nvPicPr>
          <p:cNvPr id="9" name="Image 8">
            <a:extLst>
              <a:ext uri="{FF2B5EF4-FFF2-40B4-BE49-F238E27FC236}">
                <a16:creationId xmlns:a16="http://schemas.microsoft.com/office/drawing/2014/main" id="{DCC95D47-3B46-4E41-9F8A-91DEE39E11B6}"/>
              </a:ext>
            </a:extLst>
          </p:cNvPr>
          <p:cNvPicPr>
            <a:picLocks noChangeAspect="1"/>
          </p:cNvPicPr>
          <p:nvPr>
            <p:custDataLst>
              <p:tags r:id="rId2"/>
            </p:custDataLst>
          </p:nvPr>
        </p:nvPicPr>
        <p:blipFill>
          <a:blip r:embed="rId10"/>
          <a:stretch>
            <a:fillRect/>
          </a:stretch>
        </p:blipFill>
        <p:spPr>
          <a:xfrm>
            <a:off x="631296" y="2457990"/>
            <a:ext cx="3996456" cy="2659536"/>
          </a:xfrm>
          <a:prstGeom prst="rect">
            <a:avLst/>
          </a:prstGeom>
        </p:spPr>
      </p:pic>
      <p:pic>
        <p:nvPicPr>
          <p:cNvPr id="14" name="Image 13">
            <a:extLst>
              <a:ext uri="{FF2B5EF4-FFF2-40B4-BE49-F238E27FC236}">
                <a16:creationId xmlns:a16="http://schemas.microsoft.com/office/drawing/2014/main" id="{F9EEE3CF-F41A-420D-AE2F-FFEA8AE13206}"/>
              </a:ext>
            </a:extLst>
          </p:cNvPr>
          <p:cNvPicPr>
            <a:picLocks noChangeAspect="1"/>
          </p:cNvPicPr>
          <p:nvPr>
            <p:custDataLst>
              <p:tags r:id="rId3"/>
            </p:custDataLst>
          </p:nvPr>
        </p:nvPicPr>
        <p:blipFill>
          <a:blip r:embed="rId11"/>
          <a:stretch>
            <a:fillRect/>
          </a:stretch>
        </p:blipFill>
        <p:spPr>
          <a:xfrm>
            <a:off x="4549963" y="2480506"/>
            <a:ext cx="4558258" cy="2658358"/>
          </a:xfrm>
          <a:prstGeom prst="rect">
            <a:avLst/>
          </a:prstGeom>
        </p:spPr>
      </p:pic>
      <p:sp>
        <p:nvSpPr>
          <p:cNvPr id="17" name="ZoneTexte 16">
            <a:extLst>
              <a:ext uri="{FF2B5EF4-FFF2-40B4-BE49-F238E27FC236}">
                <a16:creationId xmlns:a16="http://schemas.microsoft.com/office/drawing/2014/main" id="{4EE1C5AA-2585-4D8A-A15E-A2FE1FAA8DF9}"/>
              </a:ext>
            </a:extLst>
          </p:cNvPr>
          <p:cNvSpPr txBox="1"/>
          <p:nvPr>
            <p:custDataLst>
              <p:tags r:id="rId4"/>
            </p:custDataLst>
          </p:nvPr>
        </p:nvSpPr>
        <p:spPr>
          <a:xfrm>
            <a:off x="1122992" y="5156252"/>
            <a:ext cx="3013063"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Planche de transfert</a:t>
            </a:r>
          </a:p>
        </p:txBody>
      </p:sp>
      <p:sp>
        <p:nvSpPr>
          <p:cNvPr id="18" name="ZoneTexte 17">
            <a:extLst>
              <a:ext uri="{FF2B5EF4-FFF2-40B4-BE49-F238E27FC236}">
                <a16:creationId xmlns:a16="http://schemas.microsoft.com/office/drawing/2014/main" id="{F3B8595E-06D2-48B4-9AA5-0C863BAB8F6E}"/>
              </a:ext>
            </a:extLst>
          </p:cNvPr>
          <p:cNvSpPr txBox="1"/>
          <p:nvPr>
            <p:custDataLst>
              <p:tags r:id="rId5"/>
            </p:custDataLst>
          </p:nvPr>
        </p:nvSpPr>
        <p:spPr>
          <a:xfrm>
            <a:off x="5415661" y="5156252"/>
            <a:ext cx="3013063"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Ceinture de marche</a:t>
            </a:r>
          </a:p>
        </p:txBody>
      </p:sp>
      <p:sp>
        <p:nvSpPr>
          <p:cNvPr id="19" name="ZoneTexte 18">
            <a:extLst>
              <a:ext uri="{FF2B5EF4-FFF2-40B4-BE49-F238E27FC236}">
                <a16:creationId xmlns:a16="http://schemas.microsoft.com/office/drawing/2014/main" id="{78FE91BD-4501-43F2-9D4C-127369B74CD4}"/>
              </a:ext>
            </a:extLst>
          </p:cNvPr>
          <p:cNvSpPr txBox="1"/>
          <p:nvPr>
            <p:custDataLst>
              <p:tags r:id="rId6"/>
            </p:custDataLst>
          </p:nvPr>
        </p:nvSpPr>
        <p:spPr>
          <a:xfrm>
            <a:off x="9360847" y="5156252"/>
            <a:ext cx="3013063"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Disque de transfert</a:t>
            </a:r>
          </a:p>
        </p:txBody>
      </p:sp>
      <p:pic>
        <p:nvPicPr>
          <p:cNvPr id="21" name="Image 20">
            <a:extLst>
              <a:ext uri="{FF2B5EF4-FFF2-40B4-BE49-F238E27FC236}">
                <a16:creationId xmlns:a16="http://schemas.microsoft.com/office/drawing/2014/main" id="{415D5A72-F3BF-466A-8BC7-963AB76FA207}"/>
              </a:ext>
            </a:extLst>
          </p:cNvPr>
          <p:cNvPicPr>
            <a:picLocks noChangeAspect="1"/>
          </p:cNvPicPr>
          <p:nvPr>
            <p:custDataLst>
              <p:tags r:id="rId7"/>
            </p:custDataLst>
          </p:nvPr>
        </p:nvPicPr>
        <p:blipFill>
          <a:blip r:embed="rId12"/>
          <a:stretch>
            <a:fillRect/>
          </a:stretch>
        </p:blipFill>
        <p:spPr>
          <a:xfrm>
            <a:off x="9040381" y="2458082"/>
            <a:ext cx="3870258" cy="2658358"/>
          </a:xfrm>
          <a:prstGeom prst="rect">
            <a:avLst/>
          </a:prstGeom>
        </p:spPr>
      </p:pic>
    </p:spTree>
    <p:extLst>
      <p:ext uri="{BB962C8B-B14F-4D97-AF65-F5344CB8AC3E}">
        <p14:creationId xmlns:p14="http://schemas.microsoft.com/office/powerpoint/2010/main" val="201156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33A92E5-CFC3-D0C2-B5A9-FAC1ABEFCAD1}"/>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8FA77994-0C65-09FA-1C3E-435E20ECDA4D}"/>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3004919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LA PERSONNE SE REMONTE EN POSITION COUCHÉE</a:t>
            </a:r>
            <a:br>
              <a:rPr lang="fr-CA" dirty="0"/>
            </a:br>
            <a:r>
              <a:rPr lang="fr-CA" dirty="0"/>
              <a:t> AVEC SES MOUVEMENTS NATURELS</a:t>
            </a:r>
          </a:p>
        </p:txBody>
      </p:sp>
      <p:pic>
        <p:nvPicPr>
          <p:cNvPr id="4" name="Image 3">
            <a:extLst>
              <a:ext uri="{FF2B5EF4-FFF2-40B4-BE49-F238E27FC236}">
                <a16:creationId xmlns:a16="http://schemas.microsoft.com/office/drawing/2014/main" id="{CCD08301-ECB4-4342-A2F2-449DA3908CD5}"/>
              </a:ext>
            </a:extLst>
          </p:cNvPr>
          <p:cNvPicPr>
            <a:picLocks noChangeAspect="1"/>
          </p:cNvPicPr>
          <p:nvPr>
            <p:custDataLst>
              <p:tags r:id="rId2"/>
            </p:custDataLst>
          </p:nvPr>
        </p:nvPicPr>
        <p:blipFill>
          <a:blip r:embed="rId12"/>
          <a:stretch>
            <a:fillRect/>
          </a:stretch>
        </p:blipFill>
        <p:spPr>
          <a:xfrm>
            <a:off x="761024" y="2461899"/>
            <a:ext cx="2546618" cy="1655617"/>
          </a:xfrm>
          <a:prstGeom prst="rect">
            <a:avLst/>
          </a:prstGeom>
        </p:spPr>
      </p:pic>
      <p:pic>
        <p:nvPicPr>
          <p:cNvPr id="9" name="Image 8">
            <a:extLst>
              <a:ext uri="{FF2B5EF4-FFF2-40B4-BE49-F238E27FC236}">
                <a16:creationId xmlns:a16="http://schemas.microsoft.com/office/drawing/2014/main" id="{871CB4E9-2F98-4829-B07E-4FFCB7879BC6}"/>
              </a:ext>
            </a:extLst>
          </p:cNvPr>
          <p:cNvPicPr>
            <a:picLocks noChangeAspect="1"/>
          </p:cNvPicPr>
          <p:nvPr>
            <p:custDataLst>
              <p:tags r:id="rId3"/>
            </p:custDataLst>
          </p:nvPr>
        </p:nvPicPr>
        <p:blipFill>
          <a:blip r:embed="rId13"/>
          <a:stretch>
            <a:fillRect/>
          </a:stretch>
        </p:blipFill>
        <p:spPr>
          <a:xfrm>
            <a:off x="3806116" y="2461899"/>
            <a:ext cx="2616094" cy="1656000"/>
          </a:xfrm>
          <a:prstGeom prst="rect">
            <a:avLst/>
          </a:prstGeom>
        </p:spPr>
      </p:pic>
      <p:pic>
        <p:nvPicPr>
          <p:cNvPr id="13" name="Image 12">
            <a:extLst>
              <a:ext uri="{FF2B5EF4-FFF2-40B4-BE49-F238E27FC236}">
                <a16:creationId xmlns:a16="http://schemas.microsoft.com/office/drawing/2014/main" id="{78FB3A05-168F-4B8D-8CFF-099745432C2D}"/>
              </a:ext>
            </a:extLst>
          </p:cNvPr>
          <p:cNvPicPr>
            <a:picLocks noChangeAspect="1"/>
          </p:cNvPicPr>
          <p:nvPr>
            <p:custDataLst>
              <p:tags r:id="rId4"/>
            </p:custDataLst>
          </p:nvPr>
        </p:nvPicPr>
        <p:blipFill>
          <a:blip r:embed="rId14"/>
          <a:stretch>
            <a:fillRect/>
          </a:stretch>
        </p:blipFill>
        <p:spPr>
          <a:xfrm>
            <a:off x="6920683" y="2461899"/>
            <a:ext cx="2674800" cy="1656142"/>
          </a:xfrm>
          <a:prstGeom prst="rect">
            <a:avLst/>
          </a:prstGeom>
        </p:spPr>
      </p:pic>
      <p:pic>
        <p:nvPicPr>
          <p:cNvPr id="15" name="Image 14">
            <a:extLst>
              <a:ext uri="{FF2B5EF4-FFF2-40B4-BE49-F238E27FC236}">
                <a16:creationId xmlns:a16="http://schemas.microsoft.com/office/drawing/2014/main" id="{0D4A5C0B-9094-47C4-951F-FF7FE8DCA19C}"/>
              </a:ext>
            </a:extLst>
          </p:cNvPr>
          <p:cNvPicPr>
            <a:picLocks noChangeAspect="1"/>
          </p:cNvPicPr>
          <p:nvPr>
            <p:custDataLst>
              <p:tags r:id="rId5"/>
            </p:custDataLst>
          </p:nvPr>
        </p:nvPicPr>
        <p:blipFill>
          <a:blip r:embed="rId15"/>
          <a:stretch>
            <a:fillRect/>
          </a:stretch>
        </p:blipFill>
        <p:spPr>
          <a:xfrm>
            <a:off x="10093956" y="2461899"/>
            <a:ext cx="2595600" cy="1655258"/>
          </a:xfrm>
          <a:prstGeom prst="rect">
            <a:avLst/>
          </a:prstGeom>
        </p:spPr>
      </p:pic>
      <p:sp>
        <p:nvSpPr>
          <p:cNvPr id="21" name="ZoneTexte 20">
            <a:extLst>
              <a:ext uri="{FF2B5EF4-FFF2-40B4-BE49-F238E27FC236}">
                <a16:creationId xmlns:a16="http://schemas.microsoft.com/office/drawing/2014/main" id="{1ECB2AA6-0A59-40D6-B882-34A70F9CFC34}"/>
              </a:ext>
            </a:extLst>
          </p:cNvPr>
          <p:cNvSpPr txBox="1"/>
          <p:nvPr>
            <p:custDataLst>
              <p:tags r:id="rId6"/>
            </p:custDataLst>
          </p:nvPr>
        </p:nvSpPr>
        <p:spPr>
          <a:xfrm>
            <a:off x="761025" y="4518755"/>
            <a:ext cx="3013063"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Fléchir les genoux</a:t>
            </a:r>
          </a:p>
        </p:txBody>
      </p:sp>
      <p:sp>
        <p:nvSpPr>
          <p:cNvPr id="23" name="ZoneTexte 22">
            <a:extLst>
              <a:ext uri="{FF2B5EF4-FFF2-40B4-BE49-F238E27FC236}">
                <a16:creationId xmlns:a16="http://schemas.microsoft.com/office/drawing/2014/main" id="{E38E2C8B-FB0A-43E0-A7B2-D859284E9286}"/>
              </a:ext>
            </a:extLst>
          </p:cNvPr>
          <p:cNvSpPr txBox="1"/>
          <p:nvPr>
            <p:custDataLst>
              <p:tags r:id="rId7"/>
            </p:custDataLst>
          </p:nvPr>
        </p:nvSpPr>
        <p:spPr>
          <a:xfrm>
            <a:off x="3774088" y="4515402"/>
            <a:ext cx="3013063"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Soulever les fesses avec </a:t>
            </a:r>
            <a:br>
              <a:rPr kumimoji="0" lang="fr-CA" sz="1800" b="0" i="0" u="none" strike="noStrike" kern="1200" cap="none" spc="0" normalizeH="0" baseline="0" noProof="0" dirty="0">
                <a:ln>
                  <a:noFill/>
                </a:ln>
                <a:solidFill>
                  <a:srgbClr val="1C2D4E"/>
                </a:solidFill>
                <a:effectLst/>
                <a:uLnTx/>
                <a:uFillTx/>
                <a:latin typeface="Calibri"/>
                <a:ea typeface="+mn-ea"/>
                <a:cs typeface="Arial" charset="0"/>
              </a:rPr>
            </a:b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ou sans l’aide de ses bras</a:t>
            </a:r>
          </a:p>
        </p:txBody>
      </p:sp>
      <p:sp>
        <p:nvSpPr>
          <p:cNvPr id="24" name="ZoneTexte 23">
            <a:extLst>
              <a:ext uri="{FF2B5EF4-FFF2-40B4-BE49-F238E27FC236}">
                <a16:creationId xmlns:a16="http://schemas.microsoft.com/office/drawing/2014/main" id="{828AE977-A59A-4D56-9992-A553B57DF9DA}"/>
              </a:ext>
            </a:extLst>
          </p:cNvPr>
          <p:cNvSpPr txBox="1"/>
          <p:nvPr>
            <p:custDataLst>
              <p:tags r:id="rId8"/>
            </p:custDataLst>
          </p:nvPr>
        </p:nvSpPr>
        <p:spPr>
          <a:xfrm>
            <a:off x="6920683" y="4508003"/>
            <a:ext cx="3013063"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Se remonter en s’aidant </a:t>
            </a:r>
            <a:br>
              <a:rPr kumimoji="0" lang="fr-CA" sz="1800" b="0" i="0" u="none" strike="noStrike" kern="1200" cap="none" spc="0" normalizeH="0" baseline="0" noProof="0" dirty="0">
                <a:ln>
                  <a:noFill/>
                </a:ln>
                <a:solidFill>
                  <a:srgbClr val="1C2D4E"/>
                </a:solidFill>
                <a:effectLst/>
                <a:uLnTx/>
                <a:uFillTx/>
                <a:latin typeface="Calibri"/>
                <a:ea typeface="+mn-ea"/>
                <a:cs typeface="Arial" charset="0"/>
              </a:rPr>
            </a:b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avec ses bras et en poussant avec les pieds</a:t>
            </a:r>
          </a:p>
        </p:txBody>
      </p:sp>
      <p:sp>
        <p:nvSpPr>
          <p:cNvPr id="25" name="ZoneTexte 24">
            <a:extLst>
              <a:ext uri="{FF2B5EF4-FFF2-40B4-BE49-F238E27FC236}">
                <a16:creationId xmlns:a16="http://schemas.microsoft.com/office/drawing/2014/main" id="{F96AA262-892C-467C-9127-CF834AF9CFD5}"/>
              </a:ext>
            </a:extLst>
          </p:cNvPr>
          <p:cNvSpPr txBox="1"/>
          <p:nvPr>
            <p:custDataLst>
              <p:tags r:id="rId9"/>
            </p:custDataLst>
          </p:nvPr>
        </p:nvSpPr>
        <p:spPr>
          <a:xfrm>
            <a:off x="10093956" y="4508003"/>
            <a:ext cx="3013063"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Déposer les fesses </a:t>
            </a:r>
            <a:br>
              <a:rPr kumimoji="0" lang="fr-CA" sz="1800" b="0" i="0" u="none" strike="noStrike" kern="1200" cap="none" spc="0" normalizeH="0" baseline="0" noProof="0" dirty="0">
                <a:ln>
                  <a:noFill/>
                </a:ln>
                <a:solidFill>
                  <a:srgbClr val="1C2D4E"/>
                </a:solidFill>
                <a:effectLst/>
                <a:uLnTx/>
                <a:uFillTx/>
                <a:latin typeface="Calibri"/>
                <a:ea typeface="+mn-ea"/>
                <a:cs typeface="Arial" charset="0"/>
              </a:rPr>
            </a:br>
            <a:r>
              <a:rPr kumimoji="0" lang="fr-CA" sz="1800" b="0" i="0" u="none" strike="noStrike" kern="1200" cap="none" spc="0" normalizeH="0" baseline="0" noProof="0" dirty="0">
                <a:ln>
                  <a:noFill/>
                </a:ln>
                <a:solidFill>
                  <a:srgbClr val="1C2D4E"/>
                </a:solidFill>
                <a:effectLst/>
                <a:uLnTx/>
                <a:uFillTx/>
                <a:latin typeface="Calibri"/>
                <a:ea typeface="+mn-ea"/>
                <a:cs typeface="Arial" charset="0"/>
              </a:rPr>
              <a:t>et allonger les jambes</a:t>
            </a:r>
          </a:p>
        </p:txBody>
      </p:sp>
    </p:spTree>
    <p:extLst>
      <p:ext uri="{BB962C8B-B14F-4D97-AF65-F5344CB8AC3E}">
        <p14:creationId xmlns:p14="http://schemas.microsoft.com/office/powerpoint/2010/main" val="42309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B79F27-4A15-5C61-D8A8-86275F30525E}"/>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A9F64370-AC8F-9DEC-F0C9-2503BBFEB8EB}"/>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7510196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7645E02-796A-62F6-D495-16F1A4ED0318}"/>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8B274AC4-F45E-96C0-72A9-9D9347323DBA}"/>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8499311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TRUCS ET ASTUCES</a:t>
            </a:r>
            <a:br>
              <a:rPr lang="fr-CA" dirty="0"/>
            </a:br>
            <a:r>
              <a:rPr lang="fr-CA" dirty="0"/>
              <a:t> POUR SE REMONTER EN POSITION COUCHÉE</a:t>
            </a:r>
          </a:p>
        </p:txBody>
      </p:sp>
      <p:pic>
        <p:nvPicPr>
          <p:cNvPr id="11" name="Image 10">
            <a:extLst>
              <a:ext uri="{FF2B5EF4-FFF2-40B4-BE49-F238E27FC236}">
                <a16:creationId xmlns:a16="http://schemas.microsoft.com/office/drawing/2014/main" id="{FD0C17D7-DAF3-4A2B-B6EE-880BE252253F}"/>
              </a:ext>
            </a:extLst>
          </p:cNvPr>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600360" y="2338460"/>
            <a:ext cx="4280057" cy="3188540"/>
          </a:xfrm>
          <a:prstGeom prst="rect">
            <a:avLst/>
          </a:prstGeom>
        </p:spPr>
      </p:pic>
      <p:pic>
        <p:nvPicPr>
          <p:cNvPr id="15" name="Image 14">
            <a:extLst>
              <a:ext uri="{FF2B5EF4-FFF2-40B4-BE49-F238E27FC236}">
                <a16:creationId xmlns:a16="http://schemas.microsoft.com/office/drawing/2014/main" id="{B46F333E-2A45-4FFA-B8B8-DDBF55460297}"/>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7150970" y="2264633"/>
            <a:ext cx="3605652" cy="3336194"/>
          </a:xfrm>
          <a:prstGeom prst="rect">
            <a:avLst/>
          </a:prstGeom>
        </p:spPr>
      </p:pic>
      <p:sp>
        <p:nvSpPr>
          <p:cNvPr id="6" name="ZoneTexte 5">
            <a:extLst>
              <a:ext uri="{FF2B5EF4-FFF2-40B4-BE49-F238E27FC236}">
                <a16:creationId xmlns:a16="http://schemas.microsoft.com/office/drawing/2014/main" id="{0DA75198-2AD7-47C4-B36D-AE7EB44BB5CB}"/>
              </a:ext>
            </a:extLst>
          </p:cNvPr>
          <p:cNvSpPr txBox="1"/>
          <p:nvPr>
            <p:custDataLst>
              <p:tags r:id="rId4"/>
            </p:custDataLst>
          </p:nvPr>
        </p:nvSpPr>
        <p:spPr>
          <a:xfrm>
            <a:off x="992465" y="5840294"/>
            <a:ext cx="5495848"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Bloquer les pieds au niveau des chevilles</a:t>
            </a:r>
          </a:p>
        </p:txBody>
      </p:sp>
      <p:sp>
        <p:nvSpPr>
          <p:cNvPr id="8" name="ZoneTexte 7">
            <a:extLst>
              <a:ext uri="{FF2B5EF4-FFF2-40B4-BE49-F238E27FC236}">
                <a16:creationId xmlns:a16="http://schemas.microsoft.com/office/drawing/2014/main" id="{59C9E1B4-47F3-4A6B-B9EA-70E373D19A65}"/>
              </a:ext>
            </a:extLst>
          </p:cNvPr>
          <p:cNvSpPr txBox="1"/>
          <p:nvPr>
            <p:custDataLst>
              <p:tags r:id="rId5"/>
            </p:custDataLst>
          </p:nvPr>
        </p:nvSpPr>
        <p:spPr>
          <a:xfrm>
            <a:off x="6399534" y="5840294"/>
            <a:ext cx="508622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Inviter la personne à forcer avec son bon côté</a:t>
            </a:r>
          </a:p>
        </p:txBody>
      </p:sp>
    </p:spTree>
    <p:extLst>
      <p:ext uri="{BB962C8B-B14F-4D97-AF65-F5344CB8AC3E}">
        <p14:creationId xmlns:p14="http://schemas.microsoft.com/office/powerpoint/2010/main" val="111433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ÉQUIPEMENTS</a:t>
            </a:r>
            <a:br>
              <a:rPr lang="fr-CA" dirty="0"/>
            </a:br>
            <a:r>
              <a:rPr lang="fr-CA" dirty="0"/>
              <a:t> POUR SE REMONTER EN POSITION COUCHÉE</a:t>
            </a:r>
          </a:p>
        </p:txBody>
      </p:sp>
      <p:pic>
        <p:nvPicPr>
          <p:cNvPr id="13" name="Image 12">
            <a:extLst>
              <a:ext uri="{FF2B5EF4-FFF2-40B4-BE49-F238E27FC236}">
                <a16:creationId xmlns:a16="http://schemas.microsoft.com/office/drawing/2014/main" id="{5FC34C53-0782-4C5A-A7A2-6B28623BEF5D}"/>
              </a:ext>
            </a:extLst>
          </p:cNvPr>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1139481" y="2485052"/>
            <a:ext cx="2804478" cy="2591156"/>
          </a:xfrm>
          <a:prstGeom prst="rect">
            <a:avLst/>
          </a:prstGeom>
        </p:spPr>
      </p:pic>
      <p:pic>
        <p:nvPicPr>
          <p:cNvPr id="14" name="Espace réservé du contenu 13">
            <a:extLst>
              <a:ext uri="{FF2B5EF4-FFF2-40B4-BE49-F238E27FC236}">
                <a16:creationId xmlns:a16="http://schemas.microsoft.com/office/drawing/2014/main" id="{7AC7ED41-698F-47F9-840C-799D9BE6AA87}"/>
              </a:ext>
            </a:extLst>
          </p:cNvPr>
          <p:cNvPicPr>
            <a:picLocks noGrp="1"/>
          </p:cNvPicPr>
          <p:nvPr>
            <p:ph idx="1"/>
            <p:custDataLst>
              <p:tags r:id="rId3"/>
            </p:custDataLst>
          </p:nvPr>
        </p:nvPicPr>
        <p:blipFill rotWithShape="1">
          <a:blip r:embed="rId11">
            <a:extLst>
              <a:ext uri="{28A0092B-C50C-407E-A947-70E740481C1C}">
                <a14:useLocalDpi xmlns:a14="http://schemas.microsoft.com/office/drawing/2010/main" val="0"/>
              </a:ext>
            </a:extLst>
          </a:blip>
          <a:srcRect b="10702"/>
          <a:stretch/>
        </p:blipFill>
        <p:spPr>
          <a:xfrm>
            <a:off x="4847594" y="2438504"/>
            <a:ext cx="2957387" cy="2684253"/>
          </a:xfrm>
          <a:prstGeom prst="rect">
            <a:avLst/>
          </a:prstGeom>
        </p:spPr>
      </p:pic>
      <p:pic>
        <p:nvPicPr>
          <p:cNvPr id="15" name="Image 14">
            <a:extLst>
              <a:ext uri="{FF2B5EF4-FFF2-40B4-BE49-F238E27FC236}">
                <a16:creationId xmlns:a16="http://schemas.microsoft.com/office/drawing/2014/main" id="{8682A4AC-C869-4774-BA67-20318E060213}"/>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8586798" y="2480904"/>
            <a:ext cx="3649993" cy="2599452"/>
          </a:xfrm>
          <a:prstGeom prst="rect">
            <a:avLst/>
          </a:prstGeom>
        </p:spPr>
      </p:pic>
      <p:sp>
        <p:nvSpPr>
          <p:cNvPr id="7" name="ZoneTexte 6">
            <a:extLst>
              <a:ext uri="{FF2B5EF4-FFF2-40B4-BE49-F238E27FC236}">
                <a16:creationId xmlns:a16="http://schemas.microsoft.com/office/drawing/2014/main" id="{17DD9E80-8FBA-4D61-A0C4-E584F518D331}"/>
              </a:ext>
            </a:extLst>
          </p:cNvPr>
          <p:cNvSpPr txBox="1"/>
          <p:nvPr>
            <p:custDataLst>
              <p:tags r:id="rId5"/>
            </p:custDataLst>
          </p:nvPr>
        </p:nvSpPr>
        <p:spPr>
          <a:xfrm>
            <a:off x="1139480" y="5355816"/>
            <a:ext cx="2923233"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Fonction « déclive » du lit</a:t>
            </a:r>
          </a:p>
        </p:txBody>
      </p:sp>
      <p:sp>
        <p:nvSpPr>
          <p:cNvPr id="8" name="ZoneTexte 7">
            <a:extLst>
              <a:ext uri="{FF2B5EF4-FFF2-40B4-BE49-F238E27FC236}">
                <a16:creationId xmlns:a16="http://schemas.microsoft.com/office/drawing/2014/main" id="{06FCAC5A-88BA-474A-AD31-BFE6D5E0DC97}"/>
              </a:ext>
            </a:extLst>
          </p:cNvPr>
          <p:cNvSpPr txBox="1"/>
          <p:nvPr>
            <p:custDataLst>
              <p:tags r:id="rId6"/>
            </p:custDataLst>
          </p:nvPr>
        </p:nvSpPr>
        <p:spPr>
          <a:xfrm>
            <a:off x="4847594" y="5355816"/>
            <a:ext cx="2957387"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Bloc de poussée</a:t>
            </a:r>
          </a:p>
        </p:txBody>
      </p:sp>
      <p:sp>
        <p:nvSpPr>
          <p:cNvPr id="10" name="ZoneTexte 9">
            <a:extLst>
              <a:ext uri="{FF2B5EF4-FFF2-40B4-BE49-F238E27FC236}">
                <a16:creationId xmlns:a16="http://schemas.microsoft.com/office/drawing/2014/main" id="{BFAB3E1B-5129-4541-918F-048C28B19FF7}"/>
              </a:ext>
            </a:extLst>
          </p:cNvPr>
          <p:cNvSpPr txBox="1"/>
          <p:nvPr>
            <p:custDataLst>
              <p:tags r:id="rId7"/>
            </p:custDataLst>
          </p:nvPr>
        </p:nvSpPr>
        <p:spPr>
          <a:xfrm>
            <a:off x="8323072" y="5355816"/>
            <a:ext cx="4177446"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Équipement pour réduire la friction</a:t>
            </a:r>
          </a:p>
        </p:txBody>
      </p:sp>
    </p:spTree>
    <p:extLst>
      <p:ext uri="{BB962C8B-B14F-4D97-AF65-F5344CB8AC3E}">
        <p14:creationId xmlns:p14="http://schemas.microsoft.com/office/powerpoint/2010/main" val="299342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LE PIQUÉ : UN ÉQUIPEMENT DE DÉPLACEMENT ?</a:t>
            </a:r>
          </a:p>
        </p:txBody>
      </p:sp>
      <p:sp>
        <p:nvSpPr>
          <p:cNvPr id="3" name="Espace réservé du contenu 2"/>
          <p:cNvSpPr>
            <a:spLocks noGrp="1"/>
          </p:cNvSpPr>
          <p:nvPr>
            <p:ph idx="1"/>
            <p:custDataLst>
              <p:tags r:id="rId2"/>
            </p:custDataLst>
          </p:nvPr>
        </p:nvSpPr>
        <p:spPr>
          <a:xfrm>
            <a:off x="671819" y="1763713"/>
            <a:ext cx="12099314" cy="4509765"/>
          </a:xfrm>
        </p:spPr>
        <p:txBody>
          <a:bodyPr anchor="ctr"/>
          <a:lstStyle/>
          <a:p>
            <a:pPr marL="0" indent="0">
              <a:buNone/>
            </a:pPr>
            <a:r>
              <a:rPr lang="fr-CA" b="1" dirty="0"/>
              <a:t>Le piqué </a:t>
            </a:r>
          </a:p>
          <a:p>
            <a:r>
              <a:rPr lang="fr-CA" sz="2400" dirty="0"/>
              <a:t>Permet d’avoir une prise solide, douce et stable</a:t>
            </a:r>
          </a:p>
          <a:p>
            <a:r>
              <a:rPr lang="fr-CA" sz="2400" dirty="0"/>
              <a:t>Sert de rallonge, donc contribue à maintenir la posture de base</a:t>
            </a:r>
          </a:p>
          <a:p>
            <a:r>
              <a:rPr lang="fr-CA" sz="2400" dirty="0"/>
              <a:t>Permet à deux personnes de taille différente de travailler confortablement </a:t>
            </a:r>
          </a:p>
          <a:p>
            <a:r>
              <a:rPr lang="fr-CA" sz="2400" dirty="0"/>
              <a:t>Mais, il ne glisse pas !</a:t>
            </a:r>
          </a:p>
          <a:p>
            <a:pPr marL="0" indent="0">
              <a:buNone/>
            </a:pPr>
            <a:endParaRPr lang="fr-CA" dirty="0"/>
          </a:p>
          <a:p>
            <a:pPr marL="0" indent="0">
              <a:buNone/>
            </a:pPr>
            <a:r>
              <a:rPr lang="fr-CA" b="1" dirty="0">
                <a:solidFill>
                  <a:schemeClr val="accent1"/>
                </a:solidFill>
              </a:rPr>
              <a:t>Pour servir d’équipement de déplacement, le piqué DOIT être glissant </a:t>
            </a:r>
            <a:br>
              <a:rPr lang="fr-CA" b="1" dirty="0">
                <a:solidFill>
                  <a:schemeClr val="accent1"/>
                </a:solidFill>
              </a:rPr>
            </a:br>
            <a:r>
              <a:rPr lang="fr-CA" b="1" dirty="0">
                <a:solidFill>
                  <a:schemeClr val="accent1"/>
                </a:solidFill>
              </a:rPr>
              <a:t>ou être combiné à un équipement pour réduire la friction.</a:t>
            </a:r>
          </a:p>
        </p:txBody>
      </p:sp>
    </p:spTree>
    <p:extLst>
      <p:ext uri="{BB962C8B-B14F-4D97-AF65-F5344CB8AC3E}">
        <p14:creationId xmlns:p14="http://schemas.microsoft.com/office/powerpoint/2010/main" val="41974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E1FFE9E-DD1F-61F8-AE95-95FE8EDB42E3}"/>
              </a:ext>
            </a:extLst>
          </p:cNvPr>
          <p:cNvPicPr/>
          <p:nvPr/>
        </p:nvPicPr>
        <p:blipFill>
          <a:blip r:embed="rId3"/>
          <a:stretch>
            <a:fillRect/>
          </a:stretch>
        </p:blipFill>
        <p:spPr>
          <a:xfrm>
            <a:off x="0" y="0"/>
            <a:ext cx="13442950" cy="7561263"/>
          </a:xfrm>
          <a:prstGeom prst="rect">
            <a:avLst/>
          </a:prstGeom>
        </p:spPr>
      </p:pic>
    </p:spTree>
    <p:extLst>
      <p:ext uri="{BB962C8B-B14F-4D97-AF65-F5344CB8AC3E}">
        <p14:creationId xmlns:p14="http://schemas.microsoft.com/office/powerpoint/2010/main" val="14683244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B333195-66E1-61BF-8E2A-EABC13585709}"/>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DA7F902A-B1B5-A26D-6BD3-683B0166EA84}"/>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4248933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cap="all" dirty="0"/>
              <a:t>Le soignant aide la personne </a:t>
            </a:r>
            <a:br>
              <a:rPr lang="fr-CA" cap="all" dirty="0"/>
            </a:br>
            <a:r>
              <a:rPr lang="fr-CA" cap="all" dirty="0"/>
              <a:t>à se remonter en position couchée</a:t>
            </a:r>
          </a:p>
        </p:txBody>
      </p:sp>
      <p:sp>
        <p:nvSpPr>
          <p:cNvPr id="2" name="Espace réservé du contenu 1"/>
          <p:cNvSpPr>
            <a:spLocks noGrp="1"/>
          </p:cNvSpPr>
          <p:nvPr>
            <p:ph idx="1"/>
            <p:custDataLst>
              <p:tags r:id="rId2"/>
            </p:custDataLst>
          </p:nvPr>
        </p:nvSpPr>
        <p:spPr>
          <a:xfrm>
            <a:off x="671819" y="1763713"/>
            <a:ext cx="12099314" cy="1260475"/>
          </a:xfrm>
        </p:spPr>
        <p:txBody>
          <a:bodyPr/>
          <a:lstStyle/>
          <a:p>
            <a:pPr marL="0" indent="0">
              <a:buNone/>
            </a:pPr>
            <a:r>
              <a:rPr lang="fr-CA" b="1" dirty="0"/>
              <a:t>Par le côté, à un ou deux soignants </a:t>
            </a:r>
          </a:p>
          <a:p>
            <a:pPr lvl="1"/>
            <a:r>
              <a:rPr lang="fr-CA" dirty="0"/>
              <a:t>En transfert de poids avant-arrière </a:t>
            </a:r>
          </a:p>
        </p:txBody>
      </p:sp>
      <p:pic>
        <p:nvPicPr>
          <p:cNvPr id="5" name="Image 4">
            <a:extLst>
              <a:ext uri="{FF2B5EF4-FFF2-40B4-BE49-F238E27FC236}">
                <a16:creationId xmlns:a16="http://schemas.microsoft.com/office/drawing/2014/main" id="{559FECD1-3E51-4D01-BFA7-AB3519ADEC03}"/>
              </a:ext>
            </a:extLst>
          </p:cNvPr>
          <p:cNvPicPr>
            <a:picLocks noChangeAspect="1"/>
          </p:cNvPicPr>
          <p:nvPr>
            <p:custDataLst>
              <p:tags r:id="rId3"/>
            </p:custDataLst>
          </p:nvPr>
        </p:nvPicPr>
        <p:blipFill>
          <a:blip r:embed="rId6"/>
          <a:stretch>
            <a:fillRect/>
          </a:stretch>
        </p:blipFill>
        <p:spPr>
          <a:xfrm>
            <a:off x="3991664" y="2745512"/>
            <a:ext cx="5208092" cy="3924940"/>
          </a:xfrm>
          <a:prstGeom prst="rect">
            <a:avLst/>
          </a:prstGeom>
        </p:spPr>
      </p:pic>
    </p:spTree>
    <p:extLst>
      <p:ext uri="{BB962C8B-B14F-4D97-AF65-F5344CB8AC3E}">
        <p14:creationId xmlns:p14="http://schemas.microsoft.com/office/powerpoint/2010/main" val="6531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5B83CBD-013F-6A8F-F3CD-0DB5E75E5F9E}"/>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BF7229E1-FB4B-42B4-803D-53C577345BAD}"/>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6174157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70D2D1A-94FC-8001-A00D-0ACFE9A09476}"/>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6AFB5CA7-8497-6D99-5A5E-564EB335C69F}"/>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9067994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dirty="0"/>
              <a:t>LE SOIGNANT AIDE LA PERSONNE </a:t>
            </a:r>
            <a:br>
              <a:rPr lang="fr-CA" dirty="0"/>
            </a:br>
            <a:r>
              <a:rPr lang="fr-CA" dirty="0"/>
              <a:t>À SE REMONTER EN POSITION COUCHÉE </a:t>
            </a:r>
          </a:p>
        </p:txBody>
      </p:sp>
      <p:sp>
        <p:nvSpPr>
          <p:cNvPr id="2" name="Espace réservé du contenu 1"/>
          <p:cNvSpPr>
            <a:spLocks noGrp="1"/>
          </p:cNvSpPr>
          <p:nvPr>
            <p:ph idx="1"/>
            <p:custDataLst>
              <p:tags r:id="rId2"/>
            </p:custDataLst>
          </p:nvPr>
        </p:nvSpPr>
        <p:spPr>
          <a:xfrm>
            <a:off x="671819" y="1763713"/>
            <a:ext cx="12099314" cy="1137531"/>
          </a:xfrm>
        </p:spPr>
        <p:txBody>
          <a:bodyPr/>
          <a:lstStyle/>
          <a:p>
            <a:pPr marL="0" indent="0">
              <a:buNone/>
            </a:pPr>
            <a:r>
              <a:rPr lang="fr-CA" b="1" dirty="0"/>
              <a:t>Par le côté, à un ou deux soignants</a:t>
            </a:r>
          </a:p>
          <a:p>
            <a:pPr lvl="1"/>
            <a:r>
              <a:rPr lang="fr-CA" dirty="0"/>
              <a:t>En contrepoids avec un genou dans le lit</a:t>
            </a:r>
          </a:p>
        </p:txBody>
      </p:sp>
      <p:pic>
        <p:nvPicPr>
          <p:cNvPr id="5" name="Image 4">
            <a:extLst>
              <a:ext uri="{FF2B5EF4-FFF2-40B4-BE49-F238E27FC236}">
                <a16:creationId xmlns:a16="http://schemas.microsoft.com/office/drawing/2014/main" id="{44E99277-98E5-4A4A-A138-9AFE330F1EF1}"/>
              </a:ext>
            </a:extLst>
          </p:cNvPr>
          <p:cNvPicPr>
            <a:picLocks noChangeAspect="1"/>
          </p:cNvPicPr>
          <p:nvPr>
            <p:custDataLst>
              <p:tags r:id="rId3"/>
            </p:custDataLst>
          </p:nvPr>
        </p:nvPicPr>
        <p:blipFill>
          <a:blip r:embed="rId8"/>
          <a:stretch>
            <a:fillRect/>
          </a:stretch>
        </p:blipFill>
        <p:spPr>
          <a:xfrm>
            <a:off x="7592066" y="3554054"/>
            <a:ext cx="5277026" cy="3014223"/>
          </a:xfrm>
          <a:prstGeom prst="rect">
            <a:avLst/>
          </a:prstGeom>
        </p:spPr>
      </p:pic>
      <p:pic>
        <p:nvPicPr>
          <p:cNvPr id="7" name="Image 6">
            <a:extLst>
              <a:ext uri="{FF2B5EF4-FFF2-40B4-BE49-F238E27FC236}">
                <a16:creationId xmlns:a16="http://schemas.microsoft.com/office/drawing/2014/main" id="{1BB4A506-E98F-4112-8109-9D7E135BDE54}"/>
              </a:ext>
            </a:extLst>
          </p:cNvPr>
          <p:cNvPicPr>
            <a:picLocks noChangeAspect="1"/>
          </p:cNvPicPr>
          <p:nvPr>
            <p:custDataLst>
              <p:tags r:id="rId4"/>
            </p:custDataLst>
          </p:nvPr>
        </p:nvPicPr>
        <p:blipFill>
          <a:blip r:embed="rId9"/>
          <a:stretch>
            <a:fillRect/>
          </a:stretch>
        </p:blipFill>
        <p:spPr>
          <a:xfrm>
            <a:off x="861203" y="2901244"/>
            <a:ext cx="4447887" cy="3577825"/>
          </a:xfrm>
          <a:prstGeom prst="rect">
            <a:avLst/>
          </a:prstGeom>
        </p:spPr>
      </p:pic>
      <p:sp>
        <p:nvSpPr>
          <p:cNvPr id="12" name="Espace réservé du contenu 1">
            <a:extLst>
              <a:ext uri="{FF2B5EF4-FFF2-40B4-BE49-F238E27FC236}">
                <a16:creationId xmlns:a16="http://schemas.microsoft.com/office/drawing/2014/main" id="{370E46D6-0455-4F47-838B-F74FCED89B62}"/>
              </a:ext>
            </a:extLst>
          </p:cNvPr>
          <p:cNvSpPr txBox="1">
            <a:spLocks/>
          </p:cNvSpPr>
          <p:nvPr>
            <p:custDataLst>
              <p:tags r:id="rId5"/>
            </p:custDataLst>
          </p:nvPr>
        </p:nvSpPr>
        <p:spPr bwMode="auto">
          <a:xfrm>
            <a:off x="7789185" y="3464846"/>
            <a:ext cx="2273523" cy="63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71500" indent="-571500" algn="l" rtl="0" eaLnBrk="1" fontAlgn="base" hangingPunct="1">
              <a:spcBef>
                <a:spcPct val="20000"/>
              </a:spcBef>
              <a:spcAft>
                <a:spcPct val="0"/>
              </a:spcAft>
              <a:buClr>
                <a:schemeClr val="accent2"/>
              </a:buClr>
              <a:buFont typeface="Wingdings" panose="05000000000000000000" pitchFamily="2" charset="2"/>
              <a:buChar char="§"/>
              <a:defRPr sz="2800" b="0" kern="1200">
                <a:solidFill>
                  <a:schemeClr val="tx1"/>
                </a:solidFill>
                <a:latin typeface="+mn-lt"/>
                <a:ea typeface="+mn-ea"/>
                <a:cs typeface="+mn-cs"/>
              </a:defRPr>
            </a:lvl1pPr>
            <a:lvl2pPr marL="1066784"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2pPr>
            <a:lvl3pPr marL="1676370"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3pPr>
            <a:lvl4pPr marL="2285955" indent="-457200" algn="l" rtl="0" eaLnBrk="1" fontAlgn="base" hangingPunct="1">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895539" indent="-457200" algn="l" rtl="0" eaLnBrk="1" fontAlgn="base" hangingPunct="1">
              <a:spcBef>
                <a:spcPct val="20000"/>
              </a:spcBef>
              <a:spcAft>
                <a:spcPct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BAD976"/>
              </a:buClr>
              <a:buSzTx/>
              <a:buFont typeface="Wingdings" panose="05000000000000000000" pitchFamily="2" charset="2"/>
              <a:buNone/>
              <a:tabLst/>
              <a:defRPr/>
            </a:pPr>
            <a:r>
              <a:rPr kumimoji="0" lang="fr-CA" sz="2800" b="1" i="0" u="none" strike="noStrike" kern="1200" cap="none" spc="0" normalizeH="0" baseline="0" noProof="0" dirty="0">
                <a:ln>
                  <a:noFill/>
                </a:ln>
                <a:solidFill>
                  <a:srgbClr val="1C2D4E"/>
                </a:solidFill>
                <a:effectLst/>
                <a:uLnTx/>
                <a:uFillTx/>
                <a:latin typeface="Calibri"/>
                <a:ea typeface="+mn-ea"/>
                <a:cs typeface="+mn-cs"/>
              </a:rPr>
              <a:t>Par la tête</a:t>
            </a:r>
            <a:endParaRPr kumimoji="0" lang="fr-CA" sz="2800" b="0" i="0" u="none" strike="noStrike" kern="1200" cap="none" spc="0" normalizeH="0" baseline="0" noProof="0" dirty="0">
              <a:ln>
                <a:noFill/>
              </a:ln>
              <a:solidFill>
                <a:srgbClr val="1C2D4E"/>
              </a:solidFill>
              <a:effectLst/>
              <a:uLnTx/>
              <a:uFillTx/>
              <a:latin typeface="Calibri"/>
              <a:ea typeface="+mn-ea"/>
              <a:cs typeface="+mn-cs"/>
            </a:endParaRPr>
          </a:p>
        </p:txBody>
      </p:sp>
    </p:spTree>
    <p:extLst>
      <p:ext uri="{BB962C8B-B14F-4D97-AF65-F5344CB8AC3E}">
        <p14:creationId xmlns:p14="http://schemas.microsoft.com/office/powerpoint/2010/main" val="374553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346CA82-3FDD-F3D2-A0D3-EC17A67BC5C3}"/>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40F65965-1644-275A-375C-8CA13BDF131B}"/>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3614129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937424-478F-4359-B9DB-6CFE740A41CB}"/>
              </a:ext>
            </a:extLst>
          </p:cNvPr>
          <p:cNvSpPr>
            <a:spLocks noGrp="1"/>
          </p:cNvSpPr>
          <p:nvPr>
            <p:ph type="title"/>
            <p:custDataLst>
              <p:tags r:id="rId1"/>
            </p:custDataLst>
          </p:nvPr>
        </p:nvSpPr>
        <p:spPr/>
        <p:txBody>
          <a:bodyPr/>
          <a:lstStyle/>
          <a:p>
            <a:r>
              <a:rPr lang="fr-CA" dirty="0"/>
              <a:t>TRAVAILLER À DEUX SOIGNANTS</a:t>
            </a:r>
          </a:p>
        </p:txBody>
      </p:sp>
      <p:sp>
        <p:nvSpPr>
          <p:cNvPr id="3" name="Espace réservé du contenu 2">
            <a:extLst>
              <a:ext uri="{FF2B5EF4-FFF2-40B4-BE49-F238E27FC236}">
                <a16:creationId xmlns:a16="http://schemas.microsoft.com/office/drawing/2014/main" id="{ED5201D3-6898-427B-A451-52463241821C}"/>
              </a:ext>
            </a:extLst>
          </p:cNvPr>
          <p:cNvSpPr>
            <a:spLocks noGrp="1"/>
          </p:cNvSpPr>
          <p:nvPr>
            <p:ph idx="1"/>
            <p:custDataLst>
              <p:tags r:id="rId2"/>
            </p:custDataLst>
          </p:nvPr>
        </p:nvSpPr>
        <p:spPr/>
        <p:txBody>
          <a:bodyPr/>
          <a:lstStyle/>
          <a:p>
            <a:r>
              <a:rPr lang="fr-CA" dirty="0"/>
              <a:t>La hauteur du lit doit permettre aux deux soignants d’adopter la posture </a:t>
            </a:r>
            <a:br>
              <a:rPr lang="fr-CA" dirty="0"/>
            </a:br>
            <a:r>
              <a:rPr lang="fr-CA" dirty="0"/>
              <a:t>de base</a:t>
            </a:r>
          </a:p>
        </p:txBody>
      </p:sp>
    </p:spTree>
    <p:extLst>
      <p:ext uri="{BB962C8B-B14F-4D97-AF65-F5344CB8AC3E}">
        <p14:creationId xmlns:p14="http://schemas.microsoft.com/office/powerpoint/2010/main" val="364551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F148C0B-6574-36E7-8F37-B0B17B673534}"/>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207E50A6-5A89-C9F0-B68D-BDBDCA76287F}"/>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5266042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83700F9-67AE-D08C-5426-414270B8ADC5}"/>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152CA428-1688-917A-62BA-F524B958337C}"/>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2559528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CB385C6-F78C-DC18-F03E-FB52A864296E}"/>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431CF255-2C08-EFB9-3A99-DF912FFD44F1}"/>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94727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46F5392-C1FE-C39F-39AB-D9E117463499}"/>
              </a:ext>
            </a:extLst>
          </p:cNvPr>
          <p:cNvPicPr/>
          <p:nvPr/>
        </p:nvPicPr>
        <p:blipFill>
          <a:blip r:embed="rId3"/>
          <a:stretch>
            <a:fillRect/>
          </a:stretch>
        </p:blipFill>
        <p:spPr>
          <a:xfrm>
            <a:off x="0" y="0"/>
            <a:ext cx="13442950" cy="7561263"/>
          </a:xfrm>
          <a:prstGeom prst="rect">
            <a:avLst/>
          </a:prstGeom>
        </p:spPr>
      </p:pic>
    </p:spTree>
    <p:extLst>
      <p:ext uri="{BB962C8B-B14F-4D97-AF65-F5344CB8AC3E}">
        <p14:creationId xmlns:p14="http://schemas.microsoft.com/office/powerpoint/2010/main" val="6994680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921E28-602A-7DBA-B125-2E471829B34F}"/>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589681DE-D26B-FBFD-208A-E1665A2B3419}"/>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1129854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LA PERSONNE SE DÉPLACE LATÉRALEMENT </a:t>
            </a:r>
            <a:br>
              <a:rPr lang="fr-CA" dirty="0"/>
            </a:br>
            <a:r>
              <a:rPr lang="fr-CA" dirty="0"/>
              <a:t>AVEC SES MOUVEMENTS NATURELS </a:t>
            </a:r>
          </a:p>
        </p:txBody>
      </p:sp>
      <p:sp>
        <p:nvSpPr>
          <p:cNvPr id="8" name="ZoneTexte 7">
            <a:extLst>
              <a:ext uri="{FF2B5EF4-FFF2-40B4-BE49-F238E27FC236}">
                <a16:creationId xmlns:a16="http://schemas.microsoft.com/office/drawing/2014/main" id="{F48CA290-6D2E-49FF-86E7-CF1FEF5FB932}"/>
              </a:ext>
            </a:extLst>
          </p:cNvPr>
          <p:cNvSpPr txBox="1"/>
          <p:nvPr>
            <p:custDataLst>
              <p:tags r:id="rId2"/>
            </p:custDataLst>
          </p:nvPr>
        </p:nvSpPr>
        <p:spPr>
          <a:xfrm>
            <a:off x="671819" y="4320171"/>
            <a:ext cx="2067772"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Fléchir les genoux et écarter </a:t>
            </a:r>
            <a:br>
              <a:rPr kumimoji="0" lang="fr-CA" sz="2000" b="0" i="0" u="none" strike="noStrike" kern="1200" cap="none" spc="0" normalizeH="0" baseline="0" noProof="0" dirty="0">
                <a:ln>
                  <a:noFill/>
                </a:ln>
                <a:solidFill>
                  <a:srgbClr val="1C2D4E"/>
                </a:solidFill>
                <a:effectLs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les pieds</a:t>
            </a:r>
          </a:p>
        </p:txBody>
      </p:sp>
      <p:sp>
        <p:nvSpPr>
          <p:cNvPr id="10" name="ZoneTexte 9">
            <a:extLst>
              <a:ext uri="{FF2B5EF4-FFF2-40B4-BE49-F238E27FC236}">
                <a16:creationId xmlns:a16="http://schemas.microsoft.com/office/drawing/2014/main" id="{B4432E87-A656-4DF9-910D-70A54B210555}"/>
              </a:ext>
            </a:extLst>
          </p:cNvPr>
          <p:cNvSpPr txBox="1"/>
          <p:nvPr>
            <p:custDataLst>
              <p:tags r:id="rId3"/>
            </p:custDataLst>
          </p:nvPr>
        </p:nvSpPr>
        <p:spPr>
          <a:xfrm>
            <a:off x="3062582" y="4290363"/>
            <a:ext cx="2198512"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Soulever les fesses avec ou sans l’aide de ses bras</a:t>
            </a:r>
          </a:p>
        </p:txBody>
      </p:sp>
      <p:sp>
        <p:nvSpPr>
          <p:cNvPr id="11" name="ZoneTexte 10">
            <a:extLst>
              <a:ext uri="{FF2B5EF4-FFF2-40B4-BE49-F238E27FC236}">
                <a16:creationId xmlns:a16="http://schemas.microsoft.com/office/drawing/2014/main" id="{9E59C041-4DC8-459F-AB16-48D86B509C49}"/>
              </a:ext>
            </a:extLst>
          </p:cNvPr>
          <p:cNvSpPr txBox="1"/>
          <p:nvPr>
            <p:custDataLst>
              <p:tags r:id="rId4"/>
            </p:custDataLst>
          </p:nvPr>
        </p:nvSpPr>
        <p:spPr>
          <a:xfrm>
            <a:off x="5564545" y="4335871"/>
            <a:ext cx="2198512"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Déplacer le bassin latéralement</a:t>
            </a:r>
          </a:p>
        </p:txBody>
      </p:sp>
      <p:sp>
        <p:nvSpPr>
          <p:cNvPr id="12" name="ZoneTexte 11">
            <a:extLst>
              <a:ext uri="{FF2B5EF4-FFF2-40B4-BE49-F238E27FC236}">
                <a16:creationId xmlns:a16="http://schemas.microsoft.com/office/drawing/2014/main" id="{62E13EED-E005-4C99-9361-92BB10D8C735}"/>
              </a:ext>
            </a:extLst>
          </p:cNvPr>
          <p:cNvSpPr txBox="1"/>
          <p:nvPr>
            <p:custDataLst>
              <p:tags r:id="rId5"/>
            </p:custDataLst>
          </p:nvPr>
        </p:nvSpPr>
        <p:spPr>
          <a:xfrm>
            <a:off x="8158901" y="4351219"/>
            <a:ext cx="2118565"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Déplacer le haut du corps </a:t>
            </a:r>
            <a:br>
              <a:rPr kumimoji="0" lang="fr-CA" sz="2000" b="0" i="0" u="none" strike="noStrike" kern="1200" cap="none" spc="0" normalizeH="0" baseline="0" noProof="0" dirty="0">
                <a:ln>
                  <a:noFill/>
                </a:ln>
                <a:solidFill>
                  <a:srgbClr val="1C2D4E"/>
                </a:solidFill>
                <a:effectLs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et les jambes</a:t>
            </a:r>
          </a:p>
        </p:txBody>
      </p:sp>
      <p:sp>
        <p:nvSpPr>
          <p:cNvPr id="4" name="ZoneTexte 3">
            <a:extLst>
              <a:ext uri="{FF2B5EF4-FFF2-40B4-BE49-F238E27FC236}">
                <a16:creationId xmlns:a16="http://schemas.microsoft.com/office/drawing/2014/main" id="{D35BB24F-363D-4539-8469-EFEEA06E8A1A}"/>
              </a:ext>
            </a:extLst>
          </p:cNvPr>
          <p:cNvSpPr txBox="1"/>
          <p:nvPr>
            <p:custDataLst>
              <p:tags r:id="rId6"/>
            </p:custDataLst>
          </p:nvPr>
        </p:nvSpPr>
        <p:spPr>
          <a:xfrm>
            <a:off x="10540178" y="4335871"/>
            <a:ext cx="2215158"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Allonger les jambes</a:t>
            </a:r>
          </a:p>
        </p:txBody>
      </p:sp>
      <p:pic>
        <p:nvPicPr>
          <p:cNvPr id="5" name="Image 4">
            <a:extLst>
              <a:ext uri="{FF2B5EF4-FFF2-40B4-BE49-F238E27FC236}">
                <a16:creationId xmlns:a16="http://schemas.microsoft.com/office/drawing/2014/main" id="{DF14B356-A53B-4239-B39E-E19BF15FB08D}"/>
              </a:ext>
            </a:extLst>
          </p:cNvPr>
          <p:cNvPicPr>
            <a:picLocks noChangeAspect="1"/>
          </p:cNvPicPr>
          <p:nvPr>
            <p:custDataLst>
              <p:tags r:id="rId7"/>
            </p:custDataLst>
          </p:nvPr>
        </p:nvPicPr>
        <p:blipFill>
          <a:blip r:embed="rId14"/>
          <a:stretch>
            <a:fillRect/>
          </a:stretch>
        </p:blipFill>
        <p:spPr>
          <a:xfrm>
            <a:off x="671819" y="2398279"/>
            <a:ext cx="2082670" cy="1616948"/>
          </a:xfrm>
          <a:prstGeom prst="rect">
            <a:avLst/>
          </a:prstGeom>
        </p:spPr>
      </p:pic>
      <p:pic>
        <p:nvPicPr>
          <p:cNvPr id="13" name="Image 12">
            <a:extLst>
              <a:ext uri="{FF2B5EF4-FFF2-40B4-BE49-F238E27FC236}">
                <a16:creationId xmlns:a16="http://schemas.microsoft.com/office/drawing/2014/main" id="{AD657283-CB32-42BE-A589-14996E14DA63}"/>
              </a:ext>
            </a:extLst>
          </p:cNvPr>
          <p:cNvPicPr>
            <a:picLocks noChangeAspect="1"/>
          </p:cNvPicPr>
          <p:nvPr>
            <p:custDataLst>
              <p:tags r:id="rId8"/>
            </p:custDataLst>
          </p:nvPr>
        </p:nvPicPr>
        <p:blipFill>
          <a:blip r:embed="rId15"/>
          <a:stretch>
            <a:fillRect/>
          </a:stretch>
        </p:blipFill>
        <p:spPr>
          <a:xfrm>
            <a:off x="3063078" y="2398279"/>
            <a:ext cx="2198512" cy="1616400"/>
          </a:xfrm>
          <a:prstGeom prst="rect">
            <a:avLst/>
          </a:prstGeom>
        </p:spPr>
      </p:pic>
      <p:pic>
        <p:nvPicPr>
          <p:cNvPr id="16" name="Image 15">
            <a:extLst>
              <a:ext uri="{FF2B5EF4-FFF2-40B4-BE49-F238E27FC236}">
                <a16:creationId xmlns:a16="http://schemas.microsoft.com/office/drawing/2014/main" id="{A0000779-ABE9-4195-8812-39D7329F0488}"/>
              </a:ext>
            </a:extLst>
          </p:cNvPr>
          <p:cNvPicPr>
            <a:picLocks noChangeAspect="1"/>
          </p:cNvPicPr>
          <p:nvPr>
            <p:custDataLst>
              <p:tags r:id="rId9"/>
            </p:custDataLst>
          </p:nvPr>
        </p:nvPicPr>
        <p:blipFill>
          <a:blip r:embed="rId16"/>
          <a:stretch>
            <a:fillRect/>
          </a:stretch>
        </p:blipFill>
        <p:spPr>
          <a:xfrm>
            <a:off x="5564544" y="2398279"/>
            <a:ext cx="2261857" cy="1616400"/>
          </a:xfrm>
          <a:prstGeom prst="rect">
            <a:avLst/>
          </a:prstGeom>
        </p:spPr>
      </p:pic>
      <p:pic>
        <p:nvPicPr>
          <p:cNvPr id="18" name="Image 17">
            <a:extLst>
              <a:ext uri="{FF2B5EF4-FFF2-40B4-BE49-F238E27FC236}">
                <a16:creationId xmlns:a16="http://schemas.microsoft.com/office/drawing/2014/main" id="{02E3DDC3-4373-4948-8D8A-1A1C2126A3F5}"/>
              </a:ext>
            </a:extLst>
          </p:cNvPr>
          <p:cNvPicPr>
            <a:picLocks noChangeAspect="1"/>
          </p:cNvPicPr>
          <p:nvPr>
            <p:custDataLst>
              <p:tags r:id="rId10"/>
            </p:custDataLst>
          </p:nvPr>
        </p:nvPicPr>
        <p:blipFill>
          <a:blip r:embed="rId17"/>
          <a:stretch>
            <a:fillRect/>
          </a:stretch>
        </p:blipFill>
        <p:spPr>
          <a:xfrm>
            <a:off x="8129355" y="2398279"/>
            <a:ext cx="2148111" cy="1616400"/>
          </a:xfrm>
          <a:prstGeom prst="rect">
            <a:avLst/>
          </a:prstGeom>
        </p:spPr>
      </p:pic>
      <p:pic>
        <p:nvPicPr>
          <p:cNvPr id="23" name="Image 22">
            <a:extLst>
              <a:ext uri="{FF2B5EF4-FFF2-40B4-BE49-F238E27FC236}">
                <a16:creationId xmlns:a16="http://schemas.microsoft.com/office/drawing/2014/main" id="{2C347595-89E2-4549-B6C5-39E16497823D}"/>
              </a:ext>
            </a:extLst>
          </p:cNvPr>
          <p:cNvPicPr>
            <a:picLocks noChangeAspect="1"/>
          </p:cNvPicPr>
          <p:nvPr>
            <p:custDataLst>
              <p:tags r:id="rId11"/>
            </p:custDataLst>
          </p:nvPr>
        </p:nvPicPr>
        <p:blipFill>
          <a:blip r:embed="rId18"/>
          <a:stretch>
            <a:fillRect/>
          </a:stretch>
        </p:blipFill>
        <p:spPr>
          <a:xfrm>
            <a:off x="10580420" y="2398279"/>
            <a:ext cx="2134674" cy="1616400"/>
          </a:xfrm>
          <a:prstGeom prst="rect">
            <a:avLst/>
          </a:prstGeom>
        </p:spPr>
      </p:pic>
    </p:spTree>
    <p:extLst>
      <p:ext uri="{BB962C8B-B14F-4D97-AF65-F5344CB8AC3E}">
        <p14:creationId xmlns:p14="http://schemas.microsoft.com/office/powerpoint/2010/main" val="378573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22" presetClass="entr" presetSubtype="8"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FB1841A-2C81-58E4-8088-BE32C5A66B34}"/>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38C1E73B-DB01-B196-F084-E81AB16054F1}"/>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6573440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E408EF1-D4D5-9406-6D4C-E29A87AF99A4}"/>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0C5D8B76-1596-08FB-D5CC-97635B6CF41E}"/>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40148756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F0C2139-1B09-01A2-6131-202EFDE8D32D}"/>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F8F47AD6-1B35-F6AF-CE6E-45EF141E3377}"/>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640916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TRUCS ET ASTUCES</a:t>
            </a:r>
            <a:br>
              <a:rPr lang="fr-CA" dirty="0"/>
            </a:br>
            <a:r>
              <a:rPr lang="fr-CA" dirty="0"/>
              <a:t> POUR SE DÉPLACER LATÉRALEMENT</a:t>
            </a:r>
          </a:p>
        </p:txBody>
      </p:sp>
      <p:sp>
        <p:nvSpPr>
          <p:cNvPr id="3" name="Espace réservé du contenu 2"/>
          <p:cNvSpPr>
            <a:spLocks noGrp="1"/>
          </p:cNvSpPr>
          <p:nvPr>
            <p:ph idx="1"/>
            <p:custDataLst>
              <p:tags r:id="rId2"/>
            </p:custDataLst>
          </p:nvPr>
        </p:nvSpPr>
        <p:spPr>
          <a:xfrm>
            <a:off x="1990178" y="5267213"/>
            <a:ext cx="3541378" cy="911372"/>
          </a:xfrm>
        </p:spPr>
        <p:txBody>
          <a:bodyPr anchor="ctr"/>
          <a:lstStyle/>
          <a:p>
            <a:pPr marL="0" indent="0" algn="ctr">
              <a:buNone/>
            </a:pPr>
            <a:r>
              <a:rPr lang="fr-CA" sz="2000" dirty="0"/>
              <a:t>Plus les genoux sont fléchis, plus il est facile de lever les fesses </a:t>
            </a:r>
            <a:br>
              <a:rPr lang="fr-CA" sz="2000" dirty="0"/>
            </a:br>
            <a:r>
              <a:rPr lang="fr-CA" sz="2000" dirty="0"/>
              <a:t>et de les déplacer</a:t>
            </a:r>
          </a:p>
        </p:txBody>
      </p:sp>
      <p:sp>
        <p:nvSpPr>
          <p:cNvPr id="12" name="ZoneTexte 11">
            <a:extLst>
              <a:ext uri="{FF2B5EF4-FFF2-40B4-BE49-F238E27FC236}">
                <a16:creationId xmlns:a16="http://schemas.microsoft.com/office/drawing/2014/main" id="{32902569-F218-463E-91F1-0CDBD2E5CA4D}"/>
              </a:ext>
            </a:extLst>
          </p:cNvPr>
          <p:cNvSpPr txBox="1"/>
          <p:nvPr>
            <p:custDataLst>
              <p:tags r:id="rId3"/>
            </p:custDataLst>
          </p:nvPr>
        </p:nvSpPr>
        <p:spPr>
          <a:xfrm>
            <a:off x="7788626" y="5223886"/>
            <a:ext cx="3585124"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Le déplacement est plus facile </a:t>
            </a:r>
            <a:br>
              <a:rPr kumimoji="0" lang="fr-CA" sz="2000" b="0" i="0" u="none" strike="noStrike" kern="1200" cap="none" spc="0" normalizeH="0" baseline="0" noProof="0" dirty="0">
                <a:ln>
                  <a:noFill/>
                </a:ln>
                <a:solidFill>
                  <a:srgbClr val="1C2D4E"/>
                </a:solidFill>
                <a:effectLst/>
                <a:uLnTx/>
                <a:uFillTx/>
                <a:latin typeface="Calibri"/>
                <a:ea typeface="+mn-ea"/>
                <a:cs typeface="Arial" charset="0"/>
              </a:rPr>
            </a:b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à exécuter en position assise</a:t>
            </a:r>
          </a:p>
        </p:txBody>
      </p:sp>
      <p:pic>
        <p:nvPicPr>
          <p:cNvPr id="5" name="Image 4">
            <a:extLst>
              <a:ext uri="{FF2B5EF4-FFF2-40B4-BE49-F238E27FC236}">
                <a16:creationId xmlns:a16="http://schemas.microsoft.com/office/drawing/2014/main" id="{DFAFBBF1-0D27-45C3-94EB-FFC74759DF32}"/>
              </a:ext>
            </a:extLst>
          </p:cNvPr>
          <p:cNvPicPr>
            <a:picLocks noChangeAspect="1"/>
          </p:cNvPicPr>
          <p:nvPr>
            <p:custDataLst>
              <p:tags r:id="rId4"/>
            </p:custDataLst>
          </p:nvPr>
        </p:nvPicPr>
        <p:blipFill>
          <a:blip r:embed="rId8"/>
          <a:stretch>
            <a:fillRect/>
          </a:stretch>
        </p:blipFill>
        <p:spPr>
          <a:xfrm>
            <a:off x="1990178" y="2099486"/>
            <a:ext cx="3381552" cy="3124400"/>
          </a:xfrm>
          <a:prstGeom prst="rect">
            <a:avLst/>
          </a:prstGeom>
        </p:spPr>
      </p:pic>
      <p:pic>
        <p:nvPicPr>
          <p:cNvPr id="9" name="Image 8">
            <a:extLst>
              <a:ext uri="{FF2B5EF4-FFF2-40B4-BE49-F238E27FC236}">
                <a16:creationId xmlns:a16="http://schemas.microsoft.com/office/drawing/2014/main" id="{6C76DA6D-3E3A-4149-815F-DCBC0AF67E75}"/>
              </a:ext>
            </a:extLst>
          </p:cNvPr>
          <p:cNvPicPr>
            <a:picLocks noChangeAspect="1"/>
          </p:cNvPicPr>
          <p:nvPr>
            <p:custDataLst>
              <p:tags r:id="rId5"/>
            </p:custDataLst>
          </p:nvPr>
        </p:nvPicPr>
        <p:blipFill>
          <a:blip r:embed="rId9"/>
          <a:stretch>
            <a:fillRect/>
          </a:stretch>
        </p:blipFill>
        <p:spPr>
          <a:xfrm>
            <a:off x="7788626" y="2099486"/>
            <a:ext cx="3585124" cy="2994535"/>
          </a:xfrm>
          <a:prstGeom prst="rect">
            <a:avLst/>
          </a:prstGeom>
        </p:spPr>
      </p:pic>
    </p:spTree>
    <p:extLst>
      <p:ext uri="{BB962C8B-B14F-4D97-AF65-F5344CB8AC3E}">
        <p14:creationId xmlns:p14="http://schemas.microsoft.com/office/powerpoint/2010/main" val="369548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ÉQUIPEMENTS</a:t>
            </a:r>
            <a:br>
              <a:rPr lang="fr-CA" dirty="0"/>
            </a:br>
            <a:r>
              <a:rPr lang="fr-CA" dirty="0"/>
              <a:t> POUR SE DÉPLACER LATÉRALEMENT</a:t>
            </a:r>
          </a:p>
        </p:txBody>
      </p:sp>
      <p:pic>
        <p:nvPicPr>
          <p:cNvPr id="4" name="Image 3">
            <a:extLst>
              <a:ext uri="{FF2B5EF4-FFF2-40B4-BE49-F238E27FC236}">
                <a16:creationId xmlns:a16="http://schemas.microsoft.com/office/drawing/2014/main" id="{B3AF4A32-67B8-4971-A2DC-2EFBEC31A01D}"/>
              </a:ext>
            </a:extLst>
          </p:cNvPr>
          <p:cNvPicPr>
            <a:picLocks noChangeAspect="1"/>
          </p:cNvPicPr>
          <p:nvPr>
            <p:custDataLst>
              <p:tags r:id="rId2"/>
            </p:custDataLst>
          </p:nvPr>
        </p:nvPicPr>
        <p:blipFill>
          <a:blip r:embed="rId8"/>
          <a:stretch>
            <a:fillRect/>
          </a:stretch>
        </p:blipFill>
        <p:spPr>
          <a:xfrm>
            <a:off x="1908703" y="2269770"/>
            <a:ext cx="3509963" cy="2944178"/>
          </a:xfrm>
          <a:prstGeom prst="rect">
            <a:avLst/>
          </a:prstGeom>
        </p:spPr>
      </p:pic>
      <p:pic>
        <p:nvPicPr>
          <p:cNvPr id="7" name="Image 6">
            <a:extLst>
              <a:ext uri="{FF2B5EF4-FFF2-40B4-BE49-F238E27FC236}">
                <a16:creationId xmlns:a16="http://schemas.microsoft.com/office/drawing/2014/main" id="{BBFF2A96-A3BE-47E4-8D90-AB27747BABE3}"/>
              </a:ext>
            </a:extLst>
          </p:cNvPr>
          <p:cNvPicPr>
            <a:picLocks noChangeAspect="1"/>
          </p:cNvPicPr>
          <p:nvPr>
            <p:custDataLst>
              <p:tags r:id="rId3"/>
            </p:custDataLst>
          </p:nvPr>
        </p:nvPicPr>
        <p:blipFill>
          <a:blip r:embed="rId9"/>
          <a:stretch>
            <a:fillRect/>
          </a:stretch>
        </p:blipFill>
        <p:spPr>
          <a:xfrm>
            <a:off x="7568318" y="2499852"/>
            <a:ext cx="3476625" cy="2333625"/>
          </a:xfrm>
          <a:prstGeom prst="rect">
            <a:avLst/>
          </a:prstGeom>
        </p:spPr>
      </p:pic>
      <p:sp>
        <p:nvSpPr>
          <p:cNvPr id="11" name="Espace réservé du contenu 2">
            <a:extLst>
              <a:ext uri="{FF2B5EF4-FFF2-40B4-BE49-F238E27FC236}">
                <a16:creationId xmlns:a16="http://schemas.microsoft.com/office/drawing/2014/main" id="{70083201-2D6B-4F6D-982B-A0072812CBBD}"/>
              </a:ext>
            </a:extLst>
          </p:cNvPr>
          <p:cNvSpPr>
            <a:spLocks noGrp="1"/>
          </p:cNvSpPr>
          <p:nvPr>
            <p:ph idx="1"/>
            <p:custDataLst>
              <p:tags r:id="rId4"/>
            </p:custDataLst>
          </p:nvPr>
        </p:nvSpPr>
        <p:spPr>
          <a:xfrm>
            <a:off x="1723662" y="5293200"/>
            <a:ext cx="3880044" cy="911372"/>
          </a:xfrm>
        </p:spPr>
        <p:txBody>
          <a:bodyPr anchor="ctr"/>
          <a:lstStyle/>
          <a:p>
            <a:pPr marL="0" indent="0" algn="ctr">
              <a:buNone/>
            </a:pPr>
            <a:r>
              <a:rPr lang="fr-CA" sz="2000" dirty="0"/>
              <a:t>Ridelle ou rallonge sur lesquelles </a:t>
            </a:r>
            <a:br>
              <a:rPr lang="fr-CA" sz="2000" dirty="0"/>
            </a:br>
            <a:r>
              <a:rPr lang="fr-CA" sz="2000" dirty="0"/>
              <a:t>la personne peut tirer avec ses bras</a:t>
            </a:r>
          </a:p>
        </p:txBody>
      </p:sp>
      <p:sp>
        <p:nvSpPr>
          <p:cNvPr id="12" name="Espace réservé du contenu 2">
            <a:extLst>
              <a:ext uri="{FF2B5EF4-FFF2-40B4-BE49-F238E27FC236}">
                <a16:creationId xmlns:a16="http://schemas.microsoft.com/office/drawing/2014/main" id="{BE366ECD-5FE1-42F0-87DA-65E4AEADAEDA}"/>
              </a:ext>
            </a:extLst>
          </p:cNvPr>
          <p:cNvSpPr txBox="1">
            <a:spLocks/>
          </p:cNvSpPr>
          <p:nvPr>
            <p:custDataLst>
              <p:tags r:id="rId5"/>
            </p:custDataLst>
          </p:nvPr>
        </p:nvSpPr>
        <p:spPr bwMode="auto">
          <a:xfrm>
            <a:off x="7568318" y="5105419"/>
            <a:ext cx="3880044" cy="91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571500" indent="-571500" algn="l" rtl="0" eaLnBrk="1" fontAlgn="base" hangingPunct="1">
              <a:spcBef>
                <a:spcPct val="20000"/>
              </a:spcBef>
              <a:spcAft>
                <a:spcPct val="0"/>
              </a:spcAft>
              <a:buClr>
                <a:schemeClr val="accent2"/>
              </a:buClr>
              <a:buFont typeface="Wingdings" panose="05000000000000000000" pitchFamily="2" charset="2"/>
              <a:buChar char="§"/>
              <a:defRPr sz="2800" b="0" kern="1200">
                <a:solidFill>
                  <a:schemeClr val="tx1"/>
                </a:solidFill>
                <a:latin typeface="+mn-lt"/>
                <a:ea typeface="+mn-ea"/>
                <a:cs typeface="+mn-cs"/>
              </a:defRPr>
            </a:lvl1pPr>
            <a:lvl2pPr marL="1066784"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2pPr>
            <a:lvl3pPr marL="1676370"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3pPr>
            <a:lvl4pPr marL="2285955" indent="-457200" algn="l" rtl="0" eaLnBrk="1" fontAlgn="base" hangingPunct="1">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895539" indent="-457200" algn="l" rtl="0" eaLnBrk="1" fontAlgn="base" hangingPunct="1">
              <a:spcBef>
                <a:spcPct val="20000"/>
              </a:spcBef>
              <a:spcAft>
                <a:spcPct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BAD976"/>
              </a:buClr>
              <a:buSzTx/>
              <a:buFont typeface="Wingdings" panose="05000000000000000000" pitchFamily="2" charset="2"/>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mn-cs"/>
              </a:rPr>
              <a:t>Équipement pour réduire la friction</a:t>
            </a:r>
          </a:p>
        </p:txBody>
      </p:sp>
    </p:spTree>
    <p:extLst>
      <p:ext uri="{BB962C8B-B14F-4D97-AF65-F5344CB8AC3E}">
        <p14:creationId xmlns:p14="http://schemas.microsoft.com/office/powerpoint/2010/main" val="213078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wipe(left)">
                                      <p:cBhvr>
                                        <p:cTn id="10" dur="500"/>
                                        <p:tgtEl>
                                          <p:spTgt spid="11">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E466549-60D6-DE63-67F0-5A2FD910EE69}"/>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4FF527F9-FEB7-6E7E-5B51-1ADF8C9E1042}"/>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0951679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dirty="0"/>
              <a:t>LE SOIGNANT AIDE LA PERSONNE </a:t>
            </a:r>
            <a:br>
              <a:rPr lang="fr-CA" dirty="0"/>
            </a:br>
            <a:r>
              <a:rPr lang="fr-CA" dirty="0"/>
              <a:t>OU LA DÉPLACE LATÉRALEMENT</a:t>
            </a:r>
          </a:p>
        </p:txBody>
      </p:sp>
      <p:pic>
        <p:nvPicPr>
          <p:cNvPr id="8" name="Image 7">
            <a:extLst>
              <a:ext uri="{FF2B5EF4-FFF2-40B4-BE49-F238E27FC236}">
                <a16:creationId xmlns:a16="http://schemas.microsoft.com/office/drawing/2014/main" id="{EBC39569-0FAD-03D3-17E6-08174C28C46E}"/>
              </a:ext>
            </a:extLst>
          </p:cNvPr>
          <p:cNvPicPr>
            <a:picLocks noChangeAspect="1"/>
          </p:cNvPicPr>
          <p:nvPr>
            <p:custDataLst>
              <p:tags r:id="rId2"/>
            </p:custDataLst>
          </p:nvPr>
        </p:nvPicPr>
        <p:blipFill>
          <a:blip r:embed="rId7"/>
          <a:stretch>
            <a:fillRect/>
          </a:stretch>
        </p:blipFill>
        <p:spPr>
          <a:xfrm>
            <a:off x="387668" y="2186305"/>
            <a:ext cx="4206634" cy="3719638"/>
          </a:xfrm>
          <a:prstGeom prst="rect">
            <a:avLst/>
          </a:prstGeom>
        </p:spPr>
      </p:pic>
      <p:pic>
        <p:nvPicPr>
          <p:cNvPr id="9" name="Image 8">
            <a:extLst>
              <a:ext uri="{FF2B5EF4-FFF2-40B4-BE49-F238E27FC236}">
                <a16:creationId xmlns:a16="http://schemas.microsoft.com/office/drawing/2014/main" id="{6C26585D-BF1B-2DD6-E9B9-F9ADB63322A5}"/>
              </a:ext>
            </a:extLst>
          </p:cNvPr>
          <p:cNvPicPr>
            <a:picLocks noChangeAspect="1"/>
          </p:cNvPicPr>
          <p:nvPr>
            <p:custDataLst>
              <p:tags r:id="rId3"/>
            </p:custDataLst>
          </p:nvPr>
        </p:nvPicPr>
        <p:blipFill>
          <a:blip r:embed="rId8"/>
          <a:stretch>
            <a:fillRect/>
          </a:stretch>
        </p:blipFill>
        <p:spPr>
          <a:xfrm>
            <a:off x="4815538" y="2528606"/>
            <a:ext cx="2603328" cy="3035036"/>
          </a:xfrm>
          <a:prstGeom prst="rect">
            <a:avLst/>
          </a:prstGeom>
        </p:spPr>
      </p:pic>
      <p:pic>
        <p:nvPicPr>
          <p:cNvPr id="11" name="Image 10">
            <a:extLst>
              <a:ext uri="{FF2B5EF4-FFF2-40B4-BE49-F238E27FC236}">
                <a16:creationId xmlns:a16="http://schemas.microsoft.com/office/drawing/2014/main" id="{5F7A5914-22BF-B649-35A6-1049AB465664}"/>
              </a:ext>
            </a:extLst>
          </p:cNvPr>
          <p:cNvPicPr>
            <a:picLocks noChangeAspect="1"/>
          </p:cNvPicPr>
          <p:nvPr>
            <p:custDataLst>
              <p:tags r:id="rId4"/>
            </p:custDataLst>
          </p:nvPr>
        </p:nvPicPr>
        <p:blipFill>
          <a:blip r:embed="rId9"/>
          <a:stretch>
            <a:fillRect/>
          </a:stretch>
        </p:blipFill>
        <p:spPr>
          <a:xfrm>
            <a:off x="7708661" y="2290428"/>
            <a:ext cx="5187848" cy="3511392"/>
          </a:xfrm>
          <a:prstGeom prst="rect">
            <a:avLst/>
          </a:prstGeom>
        </p:spPr>
      </p:pic>
    </p:spTree>
    <p:extLst>
      <p:ext uri="{BB962C8B-B14F-4D97-AF65-F5344CB8AC3E}">
        <p14:creationId xmlns:p14="http://schemas.microsoft.com/office/powerpoint/2010/main" val="412221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E361F34-BF94-E3A7-FF7A-EBCA8556FD54}"/>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8CD78DCF-DC76-A359-A351-A616C71DF227}"/>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150115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BEDBE56-91AC-4C6F-9506-D6FDA4E4E2B3}"/>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l="10673" t="12093" r="10230" b="34964"/>
          <a:stretch/>
        </p:blipFill>
        <p:spPr>
          <a:xfrm>
            <a:off x="149381" y="369332"/>
            <a:ext cx="7080314" cy="6133068"/>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4EC99DFF-356F-41E0-98F9-42E27C6B2230}"/>
              </a:ext>
            </a:extLst>
          </p:cNvPr>
          <p:cNvPicPr>
            <a:picLocks noChangeAspect="1"/>
          </p:cNvPicPr>
          <p:nvPr>
            <p:custDataLst>
              <p:tags r:id="rId2"/>
            </p:custDataLst>
          </p:nvPr>
        </p:nvPicPr>
        <p:blipFill rotWithShape="1">
          <a:blip r:embed="rId5" cstate="print">
            <a:extLst>
              <a:ext uri="{28A0092B-C50C-407E-A947-70E740481C1C}">
                <a14:useLocalDpi xmlns:a14="http://schemas.microsoft.com/office/drawing/2010/main" val="0"/>
              </a:ext>
            </a:extLst>
          </a:blip>
          <a:srcRect l="13136" t="66095" r="15707"/>
          <a:stretch/>
        </p:blipFill>
        <p:spPr>
          <a:xfrm>
            <a:off x="7473404" y="1657113"/>
            <a:ext cx="5769365" cy="35575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066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AAD21D8-0242-ECD9-CAC3-3747E318FD91}"/>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03804E46-7672-5437-54CA-B353A7684B7D}"/>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1171468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DA828D3-58ED-8633-FC89-5345FDB2F705}"/>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7C6BACEA-BC87-C943-505A-838159DB4AF6}"/>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981932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dirty="0"/>
              <a:t>RETOUR SUR LES MOUVEMENTS NATURELS</a:t>
            </a:r>
          </a:p>
        </p:txBody>
      </p:sp>
      <p:sp>
        <p:nvSpPr>
          <p:cNvPr id="2" name="Espace réservé du contenu 1"/>
          <p:cNvSpPr>
            <a:spLocks noGrp="1"/>
          </p:cNvSpPr>
          <p:nvPr>
            <p:ph idx="1"/>
            <p:custDataLst>
              <p:tags r:id="rId2"/>
            </p:custDataLst>
          </p:nvPr>
        </p:nvSpPr>
        <p:spPr>
          <a:xfrm>
            <a:off x="1975871" y="2229201"/>
            <a:ext cx="4320480" cy="559043"/>
          </a:xfrm>
          <a:ln>
            <a:noFill/>
          </a:ln>
        </p:spPr>
        <p:txBody>
          <a:bodyPr/>
          <a:lstStyle/>
          <a:p>
            <a:pPr marL="0" indent="0" algn="ctr">
              <a:buNone/>
            </a:pPr>
            <a:r>
              <a:rPr lang="fr-CA" b="1" dirty="0"/>
              <a:t>Qu’avez-vous constaté ? </a:t>
            </a:r>
          </a:p>
        </p:txBody>
      </p:sp>
      <p:sp>
        <p:nvSpPr>
          <p:cNvPr id="6" name="ZoneTexte 5"/>
          <p:cNvSpPr txBox="1"/>
          <p:nvPr>
            <p:custDataLst>
              <p:tags r:id="rId3"/>
            </p:custDataLst>
          </p:nvPr>
        </p:nvSpPr>
        <p:spPr>
          <a:xfrm>
            <a:off x="6037980" y="3434397"/>
            <a:ext cx="5514684" cy="2251065"/>
          </a:xfrm>
          <a:prstGeom prst="rect">
            <a:avLst/>
          </a:prstGeom>
          <a:noFill/>
        </p:spPr>
        <p:txBody>
          <a:bodyPr wrap="square" rtlCol="0">
            <a:spAutoFit/>
          </a:bodyPr>
          <a:lstStyle/>
          <a:p>
            <a:pPr marL="342900" marR="0" lvl="0" indent="-342900" algn="l" defTabSz="914400" rtl="0" eaLnBrk="1" fontAlgn="base" latinLnBrk="0" hangingPunct="1">
              <a:lnSpc>
                <a:spcPct val="150000"/>
              </a:lnSpc>
              <a:spcBef>
                <a:spcPct val="0"/>
              </a:spcBef>
              <a:spcAft>
                <a:spcPct val="0"/>
              </a:spcAft>
              <a:buClr>
                <a:srgbClr val="BAD976"/>
              </a:buClr>
              <a:buSzTx/>
              <a:buFont typeface="Wingdings" panose="05000000000000000000" pitchFamily="2" charset="2"/>
              <a:buChar char="§"/>
              <a:tabLst/>
              <a:defRPr/>
            </a:pPr>
            <a:r>
              <a:rPr kumimoji="0" lang="fr-CA" sz="2400" b="0" i="0" u="none" strike="noStrike" kern="1200" cap="none" spc="0" normalizeH="0" baseline="0" noProof="0" dirty="0">
                <a:ln>
                  <a:noFill/>
                </a:ln>
                <a:solidFill>
                  <a:srgbClr val="1C2D4E"/>
                </a:solidFill>
                <a:effectLst/>
                <a:uLnTx/>
                <a:uFillTx/>
                <a:latin typeface="Calibri"/>
                <a:ea typeface="+mn-ea"/>
                <a:cs typeface="Arial" charset="0"/>
              </a:rPr>
              <a:t>C’est plus difficile</a:t>
            </a:r>
          </a:p>
          <a:p>
            <a:pPr marL="342900" marR="0" lvl="0" indent="-342900" algn="l" defTabSz="914400" rtl="0" eaLnBrk="1" fontAlgn="base" latinLnBrk="0" hangingPunct="1">
              <a:lnSpc>
                <a:spcPct val="150000"/>
              </a:lnSpc>
              <a:spcBef>
                <a:spcPct val="0"/>
              </a:spcBef>
              <a:spcAft>
                <a:spcPct val="0"/>
              </a:spcAft>
              <a:buClr>
                <a:srgbClr val="BAD976"/>
              </a:buClr>
              <a:buSzTx/>
              <a:buFont typeface="Wingdings" panose="05000000000000000000" pitchFamily="2" charset="2"/>
              <a:buChar char="§"/>
              <a:tabLst/>
              <a:defRPr/>
            </a:pPr>
            <a:r>
              <a:rPr kumimoji="0" lang="fr-CA" sz="2400" b="0" i="0" u="none" strike="noStrike" kern="1200" cap="none" spc="0" normalizeH="0" baseline="0" noProof="0" dirty="0">
                <a:ln>
                  <a:noFill/>
                </a:ln>
                <a:solidFill>
                  <a:srgbClr val="1C2D4E"/>
                </a:solidFill>
                <a:effectLst/>
                <a:uLnTx/>
                <a:uFillTx/>
                <a:latin typeface="Calibri"/>
                <a:ea typeface="+mn-ea"/>
                <a:cs typeface="Arial" charset="0"/>
              </a:rPr>
              <a:t>Je dois me donner un élan</a:t>
            </a:r>
          </a:p>
          <a:p>
            <a:pPr marL="342900" marR="0" lvl="0" indent="-342900" algn="l" defTabSz="914400" rtl="0" eaLnBrk="1" fontAlgn="base" latinLnBrk="0" hangingPunct="1">
              <a:lnSpc>
                <a:spcPct val="150000"/>
              </a:lnSpc>
              <a:spcBef>
                <a:spcPct val="0"/>
              </a:spcBef>
              <a:spcAft>
                <a:spcPct val="0"/>
              </a:spcAft>
              <a:buClr>
                <a:srgbClr val="BAD976"/>
              </a:buClr>
              <a:buSzTx/>
              <a:buFont typeface="Wingdings" panose="05000000000000000000" pitchFamily="2" charset="2"/>
              <a:buChar char="§"/>
              <a:tabLst/>
              <a:defRPr/>
            </a:pPr>
            <a:r>
              <a:rPr kumimoji="0" lang="fr-CA" sz="2400" b="0" i="0" u="none" strike="noStrike" kern="1200" cap="none" spc="0" normalizeH="0" baseline="0" noProof="0" dirty="0">
                <a:ln>
                  <a:noFill/>
                </a:ln>
                <a:solidFill>
                  <a:srgbClr val="1C2D4E"/>
                </a:solidFill>
                <a:effectLst/>
                <a:uLnTx/>
                <a:uFillTx/>
                <a:latin typeface="Calibri"/>
                <a:ea typeface="+mn-ea"/>
                <a:cs typeface="Arial" charset="0"/>
              </a:rPr>
              <a:t>Mes genoux plient automatiquement</a:t>
            </a:r>
          </a:p>
          <a:p>
            <a:pPr marL="342900" marR="0" lvl="0" indent="-342900" algn="l" defTabSz="914400" rtl="0" eaLnBrk="1" fontAlgn="base" latinLnBrk="0" hangingPunct="1">
              <a:lnSpc>
                <a:spcPct val="150000"/>
              </a:lnSpc>
              <a:spcBef>
                <a:spcPct val="0"/>
              </a:spcBef>
              <a:spcAft>
                <a:spcPct val="0"/>
              </a:spcAft>
              <a:buClr>
                <a:srgbClr val="BAD976"/>
              </a:buClr>
              <a:buSzTx/>
              <a:buFont typeface="Wingdings" panose="05000000000000000000" pitchFamily="2" charset="2"/>
              <a:buChar char="§"/>
              <a:tabLst/>
              <a:defRPr/>
            </a:pPr>
            <a:r>
              <a:rPr kumimoji="0" lang="fr-CA" sz="2400" b="0" i="0" u="none" strike="noStrike" kern="1200" cap="none" spc="0" normalizeH="0" baseline="0" noProof="0" dirty="0">
                <a:ln>
                  <a:noFill/>
                </a:ln>
                <a:solidFill>
                  <a:srgbClr val="1C2D4E"/>
                </a:solidFill>
                <a:effectLst/>
                <a:uLnTx/>
                <a:uFillTx/>
                <a:latin typeface="Calibri"/>
                <a:ea typeface="+mn-ea"/>
                <a:cs typeface="Arial" charset="0"/>
              </a:rPr>
              <a:t>Je dois forcer avec mes abdos</a:t>
            </a:r>
          </a:p>
        </p:txBody>
      </p:sp>
      <p:grpSp>
        <p:nvGrpSpPr>
          <p:cNvPr id="20" name="Groupe 19">
            <a:extLst>
              <a:ext uri="{FF2B5EF4-FFF2-40B4-BE49-F238E27FC236}">
                <a16:creationId xmlns:a16="http://schemas.microsoft.com/office/drawing/2014/main" id="{DC1577FD-9639-4714-A9B2-86093BA5B0DC}"/>
              </a:ext>
            </a:extLst>
          </p:cNvPr>
          <p:cNvGrpSpPr/>
          <p:nvPr>
            <p:custDataLst>
              <p:tags r:id="rId4"/>
            </p:custDataLst>
          </p:nvPr>
        </p:nvGrpSpPr>
        <p:grpSpPr>
          <a:xfrm>
            <a:off x="2591163" y="3014984"/>
            <a:ext cx="3089895" cy="3089895"/>
            <a:chOff x="1622329" y="3041713"/>
            <a:chExt cx="2247555" cy="2247555"/>
          </a:xfrm>
        </p:grpSpPr>
        <p:sp>
          <p:nvSpPr>
            <p:cNvPr id="19" name="Rectangle : coins arrondis 18">
              <a:extLst>
                <a:ext uri="{FF2B5EF4-FFF2-40B4-BE49-F238E27FC236}">
                  <a16:creationId xmlns:a16="http://schemas.microsoft.com/office/drawing/2014/main" id="{CE293EAB-EE23-4479-A9C7-D8D985D7B8D4}"/>
                </a:ext>
              </a:extLst>
            </p:cNvPr>
            <p:cNvSpPr/>
            <p:nvPr/>
          </p:nvSpPr>
          <p:spPr>
            <a:xfrm>
              <a:off x="1793606" y="3206640"/>
              <a:ext cx="1905000" cy="1917700"/>
            </a:xfrm>
            <a:prstGeom prst="roundRect">
              <a:avLst/>
            </a:prstGeom>
            <a:solidFill>
              <a:srgbClr val="AA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Graphique 7" descr="Flèche en cercle avec un remplissage uni">
              <a:extLst>
                <a:ext uri="{FF2B5EF4-FFF2-40B4-BE49-F238E27FC236}">
                  <a16:creationId xmlns:a16="http://schemas.microsoft.com/office/drawing/2014/main" id="{A281DACB-CCEE-4FE2-9BAB-946FC32567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22329" y="3041713"/>
              <a:ext cx="2247555" cy="2247555"/>
            </a:xfrm>
            <a:prstGeom prst="rect">
              <a:avLst/>
            </a:prstGeom>
          </p:spPr>
        </p:pic>
        <p:pic>
          <p:nvPicPr>
            <p:cNvPr id="16" name="Graphique 15" descr="Coche avec un remplissage uni">
              <a:extLst>
                <a:ext uri="{FF2B5EF4-FFF2-40B4-BE49-F238E27FC236}">
                  <a16:creationId xmlns:a16="http://schemas.microsoft.com/office/drawing/2014/main" id="{1AC44B11-C33E-4499-A5B4-617795D4E6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912869">
              <a:off x="2466456" y="3724970"/>
              <a:ext cx="660902" cy="881040"/>
            </a:xfrm>
            <a:prstGeom prst="rect">
              <a:avLst/>
            </a:prstGeom>
          </p:spPr>
        </p:pic>
      </p:grpSp>
    </p:spTree>
    <p:extLst>
      <p:ext uri="{BB962C8B-B14F-4D97-AF65-F5344CB8AC3E}">
        <p14:creationId xmlns:p14="http://schemas.microsoft.com/office/powerpoint/2010/main" val="41017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dirty="0"/>
              <a:t>LA PERSONNE SE TOURNE </a:t>
            </a:r>
            <a:br>
              <a:rPr lang="fr-CA" dirty="0"/>
            </a:br>
            <a:r>
              <a:rPr lang="fr-CA" dirty="0"/>
              <a:t>AVEC SES MOUVEMENTS NATURELS </a:t>
            </a:r>
          </a:p>
        </p:txBody>
      </p:sp>
      <p:sp>
        <p:nvSpPr>
          <p:cNvPr id="20" name="Rectangle 19"/>
          <p:cNvSpPr/>
          <p:nvPr>
            <p:custDataLst>
              <p:tags r:id="rId2"/>
            </p:custDataLst>
          </p:nvPr>
        </p:nvSpPr>
        <p:spPr>
          <a:xfrm>
            <a:off x="8991714" y="3566992"/>
            <a:ext cx="18473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800" b="0" i="0" u="none" strike="noStrike" kern="1200" cap="none" spc="0" normalizeH="0" baseline="0" noProof="0">
              <a:ln>
                <a:noFill/>
              </a:ln>
              <a:solidFill>
                <a:srgbClr val="1C2D4E"/>
              </a:solidFill>
              <a:effectLst/>
              <a:uLnTx/>
              <a:uFillTx/>
              <a:latin typeface="Arial" charset="0"/>
              <a:ea typeface="+mn-ea"/>
              <a:cs typeface="Arial" charset="0"/>
            </a:endParaRPr>
          </a:p>
        </p:txBody>
      </p:sp>
      <p:pic>
        <p:nvPicPr>
          <p:cNvPr id="6" name="Image 5">
            <a:extLst>
              <a:ext uri="{FF2B5EF4-FFF2-40B4-BE49-F238E27FC236}">
                <a16:creationId xmlns:a16="http://schemas.microsoft.com/office/drawing/2014/main" id="{DDDD891E-40F9-44E2-96B0-F3D710DBBE85}"/>
              </a:ext>
            </a:extLst>
          </p:cNvPr>
          <p:cNvPicPr>
            <a:picLocks noChangeAspect="1"/>
          </p:cNvPicPr>
          <p:nvPr>
            <p:custDataLst>
              <p:tags r:id="rId3"/>
            </p:custDataLst>
          </p:nvPr>
        </p:nvPicPr>
        <p:blipFill>
          <a:blip r:embed="rId15"/>
          <a:stretch>
            <a:fillRect/>
          </a:stretch>
        </p:blipFill>
        <p:spPr>
          <a:xfrm>
            <a:off x="671817" y="2587487"/>
            <a:ext cx="2002238" cy="1554480"/>
          </a:xfrm>
          <a:prstGeom prst="rect">
            <a:avLst/>
          </a:prstGeom>
        </p:spPr>
      </p:pic>
      <p:pic>
        <p:nvPicPr>
          <p:cNvPr id="9" name="Image 8">
            <a:extLst>
              <a:ext uri="{FF2B5EF4-FFF2-40B4-BE49-F238E27FC236}">
                <a16:creationId xmlns:a16="http://schemas.microsoft.com/office/drawing/2014/main" id="{E58B2644-0B19-4785-831B-9ADCFCB43245}"/>
              </a:ext>
            </a:extLst>
          </p:cNvPr>
          <p:cNvPicPr>
            <a:picLocks noChangeAspect="1"/>
          </p:cNvPicPr>
          <p:nvPr>
            <p:custDataLst>
              <p:tags r:id="rId4"/>
            </p:custDataLst>
          </p:nvPr>
        </p:nvPicPr>
        <p:blipFill>
          <a:blip r:embed="rId16"/>
          <a:stretch>
            <a:fillRect/>
          </a:stretch>
        </p:blipFill>
        <p:spPr>
          <a:xfrm>
            <a:off x="3191784" y="2586767"/>
            <a:ext cx="1961237" cy="1555200"/>
          </a:xfrm>
          <a:prstGeom prst="rect">
            <a:avLst/>
          </a:prstGeom>
        </p:spPr>
      </p:pic>
      <p:pic>
        <p:nvPicPr>
          <p:cNvPr id="12" name="Image 11">
            <a:extLst>
              <a:ext uri="{FF2B5EF4-FFF2-40B4-BE49-F238E27FC236}">
                <a16:creationId xmlns:a16="http://schemas.microsoft.com/office/drawing/2014/main" id="{EE20D9C4-9E48-47BE-B493-CCD447BE8BA3}"/>
              </a:ext>
            </a:extLst>
          </p:cNvPr>
          <p:cNvPicPr>
            <a:picLocks noChangeAspect="1"/>
          </p:cNvPicPr>
          <p:nvPr>
            <p:custDataLst>
              <p:tags r:id="rId5"/>
            </p:custDataLst>
          </p:nvPr>
        </p:nvPicPr>
        <p:blipFill>
          <a:blip r:embed="rId17"/>
          <a:stretch>
            <a:fillRect/>
          </a:stretch>
        </p:blipFill>
        <p:spPr>
          <a:xfrm>
            <a:off x="5670750" y="2634830"/>
            <a:ext cx="1960387" cy="1506865"/>
          </a:xfrm>
          <a:prstGeom prst="rect">
            <a:avLst/>
          </a:prstGeom>
        </p:spPr>
      </p:pic>
      <p:pic>
        <p:nvPicPr>
          <p:cNvPr id="14" name="Image 13">
            <a:extLst>
              <a:ext uri="{FF2B5EF4-FFF2-40B4-BE49-F238E27FC236}">
                <a16:creationId xmlns:a16="http://schemas.microsoft.com/office/drawing/2014/main" id="{E743521C-971B-4AF4-8DE7-C49B097CDE63}"/>
              </a:ext>
            </a:extLst>
          </p:cNvPr>
          <p:cNvPicPr>
            <a:picLocks noChangeAspect="1"/>
          </p:cNvPicPr>
          <p:nvPr>
            <p:custDataLst>
              <p:tags r:id="rId6"/>
            </p:custDataLst>
          </p:nvPr>
        </p:nvPicPr>
        <p:blipFill>
          <a:blip r:embed="rId18"/>
          <a:stretch>
            <a:fillRect/>
          </a:stretch>
        </p:blipFill>
        <p:spPr>
          <a:xfrm>
            <a:off x="8122834" y="2538432"/>
            <a:ext cx="1842081" cy="1555200"/>
          </a:xfrm>
          <a:prstGeom prst="rect">
            <a:avLst/>
          </a:prstGeom>
        </p:spPr>
      </p:pic>
      <p:pic>
        <p:nvPicPr>
          <p:cNvPr id="16" name="Image 15">
            <a:extLst>
              <a:ext uri="{FF2B5EF4-FFF2-40B4-BE49-F238E27FC236}">
                <a16:creationId xmlns:a16="http://schemas.microsoft.com/office/drawing/2014/main" id="{BBF6255A-5B33-4724-B311-1FEA201A020B}"/>
              </a:ext>
            </a:extLst>
          </p:cNvPr>
          <p:cNvPicPr>
            <a:picLocks noChangeAspect="1"/>
          </p:cNvPicPr>
          <p:nvPr>
            <p:custDataLst>
              <p:tags r:id="rId7"/>
            </p:custDataLst>
          </p:nvPr>
        </p:nvPicPr>
        <p:blipFill>
          <a:blip r:embed="rId19"/>
          <a:stretch>
            <a:fillRect/>
          </a:stretch>
        </p:blipFill>
        <p:spPr>
          <a:xfrm>
            <a:off x="10456612" y="2586767"/>
            <a:ext cx="2124000" cy="1554928"/>
          </a:xfrm>
          <a:prstGeom prst="rect">
            <a:avLst/>
          </a:prstGeom>
        </p:spPr>
      </p:pic>
      <p:sp>
        <p:nvSpPr>
          <p:cNvPr id="24" name="ZoneTexte 23">
            <a:extLst>
              <a:ext uri="{FF2B5EF4-FFF2-40B4-BE49-F238E27FC236}">
                <a16:creationId xmlns:a16="http://schemas.microsoft.com/office/drawing/2014/main" id="{406115A6-75F6-4621-9DD7-438AB0F622B6}"/>
              </a:ext>
            </a:extLst>
          </p:cNvPr>
          <p:cNvSpPr txBox="1"/>
          <p:nvPr>
            <p:custDataLst>
              <p:tags r:id="rId8"/>
            </p:custDataLst>
          </p:nvPr>
        </p:nvSpPr>
        <p:spPr>
          <a:xfrm>
            <a:off x="671817" y="4375766"/>
            <a:ext cx="2048446"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Arial" charset="0"/>
              </a:rPr>
              <a:t>Fléchir les genoux</a:t>
            </a:r>
          </a:p>
        </p:txBody>
      </p:sp>
      <p:sp>
        <p:nvSpPr>
          <p:cNvPr id="25" name="ZoneTexte 24">
            <a:extLst>
              <a:ext uri="{FF2B5EF4-FFF2-40B4-BE49-F238E27FC236}">
                <a16:creationId xmlns:a16="http://schemas.microsoft.com/office/drawing/2014/main" id="{2A51A066-4816-4A21-B44C-4A3FD1319F71}"/>
              </a:ext>
            </a:extLst>
          </p:cNvPr>
          <p:cNvSpPr txBox="1"/>
          <p:nvPr>
            <p:custDataLst>
              <p:tags r:id="rId9"/>
            </p:custDataLst>
          </p:nvPr>
        </p:nvSpPr>
        <p:spPr>
          <a:xfrm>
            <a:off x="3095474" y="4416889"/>
            <a:ext cx="2153859"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1C2D4E"/>
                </a:solidFill>
                <a:effectLst/>
                <a:uLnTx/>
                <a:uFillTx/>
                <a:latin typeface="Calibri"/>
                <a:ea typeface="+mn-ea"/>
                <a:cs typeface="Arial" charset="0"/>
              </a:rPr>
              <a:t>Tourner la tête vers la destination</a:t>
            </a:r>
            <a:endParaRPr kumimoji="0" lang="fr-CA" sz="2000" b="0" i="0" u="none" strike="noStrike" kern="1200" cap="none" spc="0" normalizeH="0" baseline="0" noProof="0" dirty="0">
              <a:ln>
                <a:noFill/>
              </a:ln>
              <a:solidFill>
                <a:srgbClr val="1C2D4E"/>
              </a:solidFill>
              <a:effectLst/>
              <a:uLnTx/>
              <a:uFillTx/>
              <a:latin typeface="Calibri"/>
              <a:ea typeface="+mn-ea"/>
              <a:cs typeface="Arial" charset="0"/>
            </a:endParaRPr>
          </a:p>
        </p:txBody>
      </p:sp>
      <p:sp>
        <p:nvSpPr>
          <p:cNvPr id="26" name="ZoneTexte 25">
            <a:extLst>
              <a:ext uri="{FF2B5EF4-FFF2-40B4-BE49-F238E27FC236}">
                <a16:creationId xmlns:a16="http://schemas.microsoft.com/office/drawing/2014/main" id="{64AD663F-FF31-480A-9B21-98BC1FE8DE2D}"/>
              </a:ext>
            </a:extLst>
          </p:cNvPr>
          <p:cNvSpPr txBox="1"/>
          <p:nvPr>
            <p:custDataLst>
              <p:tags r:id="rId10"/>
            </p:custDataLst>
          </p:nvPr>
        </p:nvSpPr>
        <p:spPr>
          <a:xfrm>
            <a:off x="5555813" y="4416889"/>
            <a:ext cx="2153859"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1C2D4E"/>
                </a:solidFill>
                <a:effectLst/>
                <a:uLnTx/>
                <a:uFillTx/>
                <a:latin typeface="Calibri"/>
                <a:ea typeface="+mn-ea"/>
                <a:cs typeface="Arial" charset="0"/>
              </a:rPr>
              <a:t>Dégager le bras </a:t>
            </a:r>
            <a:br>
              <a:rPr kumimoji="0" lang="fr-FR" sz="2000" b="0" i="0" u="none" strike="noStrike" kern="1200" cap="none" spc="0" normalizeH="0" baseline="0" noProof="0" dirty="0">
                <a:ln>
                  <a:noFill/>
                </a:ln>
                <a:solidFill>
                  <a:srgbClr val="1C2D4E"/>
                </a:solidFill>
                <a:effectLst/>
                <a:uLnTx/>
                <a:uFillTx/>
                <a:latin typeface="Calibri"/>
                <a:ea typeface="+mn-ea"/>
                <a:cs typeface="Arial" charset="0"/>
              </a:rPr>
            </a:br>
            <a:r>
              <a:rPr kumimoji="0" lang="fr-FR" sz="2000" b="0" i="0" u="none" strike="noStrike" kern="1200" cap="none" spc="0" normalizeH="0" baseline="0" noProof="0" dirty="0">
                <a:ln>
                  <a:noFill/>
                </a:ln>
                <a:solidFill>
                  <a:srgbClr val="1C2D4E"/>
                </a:solidFill>
                <a:effectLst/>
                <a:uLnTx/>
                <a:uFillTx/>
                <a:latin typeface="Calibri"/>
                <a:ea typeface="+mn-ea"/>
                <a:cs typeface="Arial" charset="0"/>
              </a:rPr>
              <a:t>du côté de la destination</a:t>
            </a:r>
            <a:endParaRPr kumimoji="0" lang="fr-CA" sz="2000" b="0" i="0" u="none" strike="noStrike" kern="1200" cap="none" spc="0" normalizeH="0" baseline="0" noProof="0" dirty="0">
              <a:ln>
                <a:noFill/>
              </a:ln>
              <a:solidFill>
                <a:srgbClr val="1C2D4E"/>
              </a:solidFill>
              <a:effectLst/>
              <a:uLnTx/>
              <a:uFillTx/>
              <a:latin typeface="Calibri"/>
              <a:ea typeface="+mn-ea"/>
              <a:cs typeface="Arial" charset="0"/>
            </a:endParaRPr>
          </a:p>
        </p:txBody>
      </p:sp>
      <p:sp>
        <p:nvSpPr>
          <p:cNvPr id="27" name="ZoneTexte 26">
            <a:extLst>
              <a:ext uri="{FF2B5EF4-FFF2-40B4-BE49-F238E27FC236}">
                <a16:creationId xmlns:a16="http://schemas.microsoft.com/office/drawing/2014/main" id="{76BA910D-4492-41B7-AD0D-203D2137B19C}"/>
              </a:ext>
            </a:extLst>
          </p:cNvPr>
          <p:cNvSpPr txBox="1"/>
          <p:nvPr>
            <p:custDataLst>
              <p:tags r:id="rId11"/>
            </p:custDataLst>
          </p:nvPr>
        </p:nvSpPr>
        <p:spPr>
          <a:xfrm>
            <a:off x="8064482" y="4364227"/>
            <a:ext cx="2153859"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1C2D4E"/>
                </a:solidFill>
                <a:effectLst/>
                <a:uLnTx/>
                <a:uFillTx/>
                <a:latin typeface="Calibri"/>
                <a:ea typeface="+mn-ea"/>
                <a:cs typeface="Arial" charset="0"/>
              </a:rPr>
              <a:t>Tendre la main opposée vers </a:t>
            </a:r>
            <a:br>
              <a:rPr kumimoji="0" lang="fr-FR" sz="2000" b="0" i="0" u="none" strike="noStrike" kern="1200" cap="none" spc="0" normalizeH="0" baseline="0" noProof="0" dirty="0">
                <a:ln>
                  <a:noFill/>
                </a:ln>
                <a:solidFill>
                  <a:srgbClr val="1C2D4E"/>
                </a:solidFill>
                <a:effectLst/>
                <a:uLnTx/>
                <a:uFillTx/>
                <a:latin typeface="Calibri"/>
                <a:ea typeface="+mn-ea"/>
                <a:cs typeface="Arial" charset="0"/>
              </a:rPr>
            </a:br>
            <a:r>
              <a:rPr kumimoji="0" lang="fr-FR" sz="2000" b="0" i="0" u="none" strike="noStrike" kern="1200" cap="none" spc="0" normalizeH="0" baseline="0" noProof="0" dirty="0">
                <a:ln>
                  <a:noFill/>
                </a:ln>
                <a:solidFill>
                  <a:srgbClr val="1C2D4E"/>
                </a:solidFill>
                <a:effectLst/>
                <a:uLnTx/>
                <a:uFillTx/>
                <a:latin typeface="Calibri"/>
                <a:ea typeface="+mn-ea"/>
                <a:cs typeface="Arial" charset="0"/>
              </a:rPr>
              <a:t>la destination</a:t>
            </a:r>
            <a:endParaRPr kumimoji="0" lang="fr-CA" sz="2000" b="0" i="0" u="none" strike="noStrike" kern="1200" cap="none" spc="0" normalizeH="0" baseline="0" noProof="0" dirty="0">
              <a:ln>
                <a:noFill/>
              </a:ln>
              <a:solidFill>
                <a:srgbClr val="1C2D4E"/>
              </a:solidFill>
              <a:effectLst/>
              <a:uLnTx/>
              <a:uFillTx/>
              <a:latin typeface="Calibri"/>
              <a:ea typeface="+mn-ea"/>
              <a:cs typeface="Arial" charset="0"/>
            </a:endParaRPr>
          </a:p>
        </p:txBody>
      </p:sp>
      <p:sp>
        <p:nvSpPr>
          <p:cNvPr id="28" name="ZoneTexte 27">
            <a:extLst>
              <a:ext uri="{FF2B5EF4-FFF2-40B4-BE49-F238E27FC236}">
                <a16:creationId xmlns:a16="http://schemas.microsoft.com/office/drawing/2014/main" id="{78B3CCE1-FD5F-4BDC-9999-1432EC116AFA}"/>
              </a:ext>
            </a:extLst>
          </p:cNvPr>
          <p:cNvSpPr txBox="1"/>
          <p:nvPr>
            <p:custDataLst>
              <p:tags r:id="rId12"/>
            </p:custDataLst>
          </p:nvPr>
        </p:nvSpPr>
        <p:spPr>
          <a:xfrm>
            <a:off x="10417807" y="4360406"/>
            <a:ext cx="2153859"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1C2D4E"/>
                </a:solidFill>
                <a:effectLst/>
                <a:uLnTx/>
                <a:uFillTx/>
                <a:latin typeface="Calibri"/>
                <a:ea typeface="+mn-ea"/>
                <a:cs typeface="Arial" charset="0"/>
              </a:rPr>
              <a:t>Tourner en poussant avec </a:t>
            </a:r>
            <a:br>
              <a:rPr kumimoji="0" lang="fr-FR" sz="2000" b="0" i="0" u="none" strike="noStrike" kern="1200" cap="none" spc="0" normalizeH="0" baseline="0" noProof="0" dirty="0">
                <a:ln>
                  <a:noFill/>
                </a:ln>
                <a:solidFill>
                  <a:srgbClr val="1C2D4E"/>
                </a:solidFill>
                <a:effectLst/>
                <a:uLnTx/>
                <a:uFillTx/>
                <a:latin typeface="Calibri"/>
                <a:ea typeface="+mn-ea"/>
                <a:cs typeface="Arial" charset="0"/>
              </a:rPr>
            </a:br>
            <a:r>
              <a:rPr kumimoji="0" lang="fr-FR" sz="2000" b="0" i="0" u="none" strike="noStrike" kern="1200" cap="none" spc="0" normalizeH="0" baseline="0" noProof="0" dirty="0">
                <a:ln>
                  <a:noFill/>
                </a:ln>
                <a:solidFill>
                  <a:srgbClr val="1C2D4E"/>
                </a:solidFill>
                <a:effectLst/>
                <a:uLnTx/>
                <a:uFillTx/>
                <a:latin typeface="Calibri"/>
                <a:ea typeface="+mn-ea"/>
                <a:cs typeface="Arial" charset="0"/>
              </a:rPr>
              <a:t>les pieds</a:t>
            </a:r>
            <a:endParaRPr kumimoji="0" lang="fr-CA" sz="2000" b="0" i="0" u="none" strike="noStrike" kern="1200" cap="none" spc="0" normalizeH="0" baseline="0" noProof="0" dirty="0">
              <a:ln>
                <a:noFill/>
              </a:ln>
              <a:solidFill>
                <a:srgbClr val="1C2D4E"/>
              </a:solidFill>
              <a:effectLst/>
              <a:uLnTx/>
              <a:uFillTx/>
              <a:latin typeface="Calibri"/>
              <a:ea typeface="+mn-ea"/>
              <a:cs typeface="Arial" charset="0"/>
            </a:endParaRPr>
          </a:p>
        </p:txBody>
      </p:sp>
    </p:spTree>
    <p:extLst>
      <p:ext uri="{BB962C8B-B14F-4D97-AF65-F5344CB8AC3E}">
        <p14:creationId xmlns:p14="http://schemas.microsoft.com/office/powerpoint/2010/main" val="109491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par>
                                <p:cTn id="23" presetID="22" presetClass="entr" presetSubtype="8"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2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36F40CA-2357-4A35-35C4-D8EEAB3E0507}"/>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3A4DE1ED-5628-4E56-5D39-4D9C256BF1D5}"/>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3851295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TRUCS, ASTUCES ET ÉQUIPEMENTS</a:t>
            </a:r>
            <a:br>
              <a:rPr lang="fr-CA" dirty="0"/>
            </a:br>
            <a:r>
              <a:rPr lang="fr-CA" dirty="0"/>
              <a:t> POUR SE TOURNER</a:t>
            </a:r>
          </a:p>
        </p:txBody>
      </p:sp>
      <p:pic>
        <p:nvPicPr>
          <p:cNvPr id="4" name="Image 3">
            <a:extLst>
              <a:ext uri="{FF2B5EF4-FFF2-40B4-BE49-F238E27FC236}">
                <a16:creationId xmlns:a16="http://schemas.microsoft.com/office/drawing/2014/main" id="{961336A5-6A80-42F1-BD75-ED0424E61B42}"/>
              </a:ext>
            </a:extLst>
          </p:cNvPr>
          <p:cNvPicPr>
            <a:picLocks noChangeAspect="1"/>
          </p:cNvPicPr>
          <p:nvPr>
            <p:custDataLst>
              <p:tags r:id="rId2"/>
            </p:custDataLst>
          </p:nvPr>
        </p:nvPicPr>
        <p:blipFill>
          <a:blip r:embed="rId8"/>
          <a:stretch>
            <a:fillRect/>
          </a:stretch>
        </p:blipFill>
        <p:spPr>
          <a:xfrm>
            <a:off x="1311030" y="1969740"/>
            <a:ext cx="5237954" cy="3688698"/>
          </a:xfrm>
          <a:prstGeom prst="rect">
            <a:avLst/>
          </a:prstGeom>
        </p:spPr>
      </p:pic>
      <p:pic>
        <p:nvPicPr>
          <p:cNvPr id="6" name="Image 5">
            <a:extLst>
              <a:ext uri="{FF2B5EF4-FFF2-40B4-BE49-F238E27FC236}">
                <a16:creationId xmlns:a16="http://schemas.microsoft.com/office/drawing/2014/main" id="{5D1F7799-FBA2-4C03-9198-623224E78A85}"/>
              </a:ext>
            </a:extLst>
          </p:cNvPr>
          <p:cNvPicPr>
            <a:picLocks noChangeAspect="1"/>
          </p:cNvPicPr>
          <p:nvPr>
            <p:custDataLst>
              <p:tags r:id="rId3"/>
            </p:custDataLst>
          </p:nvPr>
        </p:nvPicPr>
        <p:blipFill>
          <a:blip r:embed="rId9"/>
          <a:stretch>
            <a:fillRect/>
          </a:stretch>
        </p:blipFill>
        <p:spPr>
          <a:xfrm>
            <a:off x="6621016" y="1914194"/>
            <a:ext cx="5385502" cy="3614924"/>
          </a:xfrm>
          <a:prstGeom prst="rect">
            <a:avLst/>
          </a:prstGeom>
        </p:spPr>
      </p:pic>
      <p:sp>
        <p:nvSpPr>
          <p:cNvPr id="7" name="Espace réservé du contenu 2">
            <a:extLst>
              <a:ext uri="{FF2B5EF4-FFF2-40B4-BE49-F238E27FC236}">
                <a16:creationId xmlns:a16="http://schemas.microsoft.com/office/drawing/2014/main" id="{165E1D2A-FF04-47B9-A1E9-971567C8DB94}"/>
              </a:ext>
            </a:extLst>
          </p:cNvPr>
          <p:cNvSpPr>
            <a:spLocks noGrp="1"/>
          </p:cNvSpPr>
          <p:nvPr>
            <p:ph idx="1"/>
            <p:custDataLst>
              <p:tags r:id="rId4"/>
            </p:custDataLst>
          </p:nvPr>
        </p:nvSpPr>
        <p:spPr>
          <a:xfrm>
            <a:off x="2239319" y="5487643"/>
            <a:ext cx="3880044" cy="911372"/>
          </a:xfrm>
        </p:spPr>
        <p:txBody>
          <a:bodyPr anchor="ctr"/>
          <a:lstStyle/>
          <a:p>
            <a:pPr marL="0" indent="0">
              <a:buNone/>
            </a:pPr>
            <a:r>
              <a:rPr lang="fr-CA" sz="2000" dirty="0"/>
              <a:t>Ridelle ou rallonge sur lesquelles la personne peut tirer avec ses bras</a:t>
            </a:r>
          </a:p>
        </p:txBody>
      </p:sp>
      <p:sp>
        <p:nvSpPr>
          <p:cNvPr id="8" name="Espace réservé du contenu 2">
            <a:extLst>
              <a:ext uri="{FF2B5EF4-FFF2-40B4-BE49-F238E27FC236}">
                <a16:creationId xmlns:a16="http://schemas.microsoft.com/office/drawing/2014/main" id="{096E129E-8109-4678-B03F-CFC591266E9C}"/>
              </a:ext>
            </a:extLst>
          </p:cNvPr>
          <p:cNvSpPr txBox="1">
            <a:spLocks/>
          </p:cNvSpPr>
          <p:nvPr>
            <p:custDataLst>
              <p:tags r:id="rId5"/>
            </p:custDataLst>
          </p:nvPr>
        </p:nvSpPr>
        <p:spPr bwMode="auto">
          <a:xfrm>
            <a:off x="7489340" y="5285319"/>
            <a:ext cx="3880044" cy="91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571500" indent="-571500" algn="l" rtl="0" eaLnBrk="1" fontAlgn="base" hangingPunct="1">
              <a:spcBef>
                <a:spcPct val="20000"/>
              </a:spcBef>
              <a:spcAft>
                <a:spcPct val="0"/>
              </a:spcAft>
              <a:buClr>
                <a:schemeClr val="accent2"/>
              </a:buClr>
              <a:buFont typeface="Wingdings" panose="05000000000000000000" pitchFamily="2" charset="2"/>
              <a:buChar char="§"/>
              <a:defRPr sz="2800" b="0" kern="1200">
                <a:solidFill>
                  <a:schemeClr val="tx1"/>
                </a:solidFill>
                <a:latin typeface="+mn-lt"/>
                <a:ea typeface="+mn-ea"/>
                <a:cs typeface="+mn-cs"/>
              </a:defRPr>
            </a:lvl1pPr>
            <a:lvl2pPr marL="1066784"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2pPr>
            <a:lvl3pPr marL="1676370"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3pPr>
            <a:lvl4pPr marL="2285955" indent="-457200" algn="l" rtl="0" eaLnBrk="1" fontAlgn="base" hangingPunct="1">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895539" indent="-457200" algn="l" rtl="0" eaLnBrk="1" fontAlgn="base" hangingPunct="1">
              <a:spcBef>
                <a:spcPct val="20000"/>
              </a:spcBef>
              <a:spcAft>
                <a:spcPct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BAD976"/>
              </a:buClr>
              <a:buSzTx/>
              <a:buFont typeface="Wingdings" panose="05000000000000000000" pitchFamily="2" charset="2"/>
              <a:buNone/>
              <a:tabLst/>
              <a:defRPr/>
            </a:pPr>
            <a:r>
              <a:rPr kumimoji="0" lang="fr-CA" sz="2000" b="0" i="0" u="none" strike="noStrike" kern="1200" cap="none" spc="0" normalizeH="0" baseline="0" noProof="0" dirty="0">
                <a:ln>
                  <a:noFill/>
                </a:ln>
                <a:solidFill>
                  <a:srgbClr val="1C2D4E"/>
                </a:solidFill>
                <a:effectLst/>
                <a:uLnTx/>
                <a:uFillTx/>
                <a:latin typeface="Calibri"/>
                <a:ea typeface="+mn-ea"/>
                <a:cs typeface="+mn-cs"/>
              </a:rPr>
              <a:t>Équipement pour réduire la friction</a:t>
            </a:r>
          </a:p>
        </p:txBody>
      </p:sp>
    </p:spTree>
    <p:extLst>
      <p:ext uri="{BB962C8B-B14F-4D97-AF65-F5344CB8AC3E}">
        <p14:creationId xmlns:p14="http://schemas.microsoft.com/office/powerpoint/2010/main" val="363566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left)">
                                      <p:cBhvr>
                                        <p:cTn id="10" dur="500"/>
                                        <p:tgtEl>
                                          <p:spTgt spid="7">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dirty="0"/>
              <a:t>LE SOIGNANT AIDE LA PERSONNE À SE TOURNER</a:t>
            </a:r>
          </a:p>
        </p:txBody>
      </p:sp>
      <p:pic>
        <p:nvPicPr>
          <p:cNvPr id="5" name="Image 4">
            <a:extLst>
              <a:ext uri="{FF2B5EF4-FFF2-40B4-BE49-F238E27FC236}">
                <a16:creationId xmlns:a16="http://schemas.microsoft.com/office/drawing/2014/main" id="{6C5C47AC-4AF4-4506-88A2-05619415581C}"/>
              </a:ext>
            </a:extLst>
          </p:cNvPr>
          <p:cNvPicPr>
            <a:picLocks noChangeAspect="1"/>
          </p:cNvPicPr>
          <p:nvPr>
            <p:custDataLst>
              <p:tags r:id="rId2"/>
            </p:custDataLst>
          </p:nvPr>
        </p:nvPicPr>
        <p:blipFill>
          <a:blip r:embed="rId8"/>
          <a:stretch>
            <a:fillRect/>
          </a:stretch>
        </p:blipFill>
        <p:spPr>
          <a:xfrm>
            <a:off x="1090607" y="2950815"/>
            <a:ext cx="5061838" cy="3782916"/>
          </a:xfrm>
          <a:prstGeom prst="rect">
            <a:avLst/>
          </a:prstGeom>
        </p:spPr>
      </p:pic>
      <p:sp>
        <p:nvSpPr>
          <p:cNvPr id="11" name="Espace réservé du contenu 2">
            <a:extLst>
              <a:ext uri="{FF2B5EF4-FFF2-40B4-BE49-F238E27FC236}">
                <a16:creationId xmlns:a16="http://schemas.microsoft.com/office/drawing/2014/main" id="{7CDFF27F-C4EB-4BAD-ACCB-65784DDAA431}"/>
              </a:ext>
            </a:extLst>
          </p:cNvPr>
          <p:cNvSpPr txBox="1">
            <a:spLocks/>
          </p:cNvSpPr>
          <p:nvPr>
            <p:custDataLst>
              <p:tags r:id="rId3"/>
            </p:custDataLst>
          </p:nvPr>
        </p:nvSpPr>
        <p:spPr bwMode="auto">
          <a:xfrm>
            <a:off x="1287613" y="1980563"/>
            <a:ext cx="4667826" cy="91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571500" indent="-571500" algn="l" rtl="0" eaLnBrk="1" fontAlgn="base" hangingPunct="1">
              <a:spcBef>
                <a:spcPct val="20000"/>
              </a:spcBef>
              <a:spcAft>
                <a:spcPct val="0"/>
              </a:spcAft>
              <a:buClr>
                <a:schemeClr val="accent2"/>
              </a:buClr>
              <a:buFont typeface="Wingdings" panose="05000000000000000000" pitchFamily="2" charset="2"/>
              <a:buChar char="§"/>
              <a:defRPr sz="2800" b="0" kern="1200">
                <a:solidFill>
                  <a:schemeClr val="tx1"/>
                </a:solidFill>
                <a:latin typeface="+mn-lt"/>
                <a:ea typeface="+mn-ea"/>
                <a:cs typeface="+mn-cs"/>
              </a:defRPr>
            </a:lvl1pPr>
            <a:lvl2pPr marL="1066784"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2pPr>
            <a:lvl3pPr marL="1676370"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3pPr>
            <a:lvl4pPr marL="2285955" indent="-457200" algn="l" rtl="0" eaLnBrk="1" fontAlgn="base" hangingPunct="1">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895539" indent="-457200" algn="l" rtl="0" eaLnBrk="1" fontAlgn="base" hangingPunct="1">
              <a:spcBef>
                <a:spcPct val="20000"/>
              </a:spcBef>
              <a:spcAft>
                <a:spcPct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BAD976"/>
              </a:buClr>
              <a:buSzTx/>
              <a:buFont typeface="Wingdings" panose="05000000000000000000" pitchFamily="2" charset="2"/>
              <a:buNone/>
              <a:tabLst/>
              <a:defRPr/>
            </a:pPr>
            <a:r>
              <a:rPr kumimoji="0" lang="fr-CA" sz="2400" b="0" i="0" u="none" strike="noStrike" kern="1200" cap="none" spc="0" normalizeH="0" baseline="0" noProof="0" dirty="0">
                <a:ln>
                  <a:noFill/>
                </a:ln>
                <a:solidFill>
                  <a:srgbClr val="1C2D4E"/>
                </a:solidFill>
                <a:effectLst/>
                <a:uLnTx/>
                <a:uFillTx/>
                <a:latin typeface="Calibri"/>
                <a:ea typeface="+mn-ea"/>
                <a:cs typeface="+mn-cs"/>
              </a:rPr>
              <a:t>En la tournant vers le côté opposé</a:t>
            </a:r>
          </a:p>
        </p:txBody>
      </p:sp>
      <p:sp>
        <p:nvSpPr>
          <p:cNvPr id="13" name="Espace réservé du contenu 2">
            <a:extLst>
              <a:ext uri="{FF2B5EF4-FFF2-40B4-BE49-F238E27FC236}">
                <a16:creationId xmlns:a16="http://schemas.microsoft.com/office/drawing/2014/main" id="{CCBB70D6-A342-4C3B-BED9-102C1C84B641}"/>
              </a:ext>
            </a:extLst>
          </p:cNvPr>
          <p:cNvSpPr txBox="1">
            <a:spLocks/>
          </p:cNvSpPr>
          <p:nvPr>
            <p:custDataLst>
              <p:tags r:id="rId4"/>
            </p:custDataLst>
          </p:nvPr>
        </p:nvSpPr>
        <p:spPr bwMode="auto">
          <a:xfrm>
            <a:off x="7502431" y="1980563"/>
            <a:ext cx="4667826" cy="91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571500" indent="-571500" algn="l" rtl="0" eaLnBrk="1" fontAlgn="base" hangingPunct="1">
              <a:spcBef>
                <a:spcPct val="20000"/>
              </a:spcBef>
              <a:spcAft>
                <a:spcPct val="0"/>
              </a:spcAft>
              <a:buClr>
                <a:schemeClr val="accent2"/>
              </a:buClr>
              <a:buFont typeface="Wingdings" panose="05000000000000000000" pitchFamily="2" charset="2"/>
              <a:buChar char="§"/>
              <a:defRPr sz="2800" b="0" kern="1200">
                <a:solidFill>
                  <a:schemeClr val="tx1"/>
                </a:solidFill>
                <a:latin typeface="+mn-lt"/>
                <a:ea typeface="+mn-ea"/>
                <a:cs typeface="+mn-cs"/>
              </a:defRPr>
            </a:lvl1pPr>
            <a:lvl2pPr marL="1066784"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2pPr>
            <a:lvl3pPr marL="1676370" indent="-457200" algn="l" rtl="0" eaLnBrk="1" fontAlgn="base" hangingPunct="1">
              <a:spcBef>
                <a:spcPct val="2000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3pPr>
            <a:lvl4pPr marL="2285955" indent="-457200" algn="l" rtl="0" eaLnBrk="1" fontAlgn="base" hangingPunct="1">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895539" indent="-457200" algn="l" rtl="0" eaLnBrk="1" fontAlgn="base" hangingPunct="1">
              <a:spcBef>
                <a:spcPct val="20000"/>
              </a:spcBef>
              <a:spcAft>
                <a:spcPct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BAD976"/>
              </a:buClr>
              <a:buSzTx/>
              <a:buFont typeface="Wingdings" panose="05000000000000000000" pitchFamily="2" charset="2"/>
              <a:buNone/>
              <a:tabLst/>
              <a:defRPr/>
            </a:pPr>
            <a:r>
              <a:rPr kumimoji="0" lang="fr-CA" sz="2400" b="0" i="0" u="none" strike="noStrike" kern="1200" cap="none" spc="0" normalizeH="0" baseline="0" noProof="0" dirty="0">
                <a:ln>
                  <a:noFill/>
                </a:ln>
                <a:solidFill>
                  <a:srgbClr val="1C2D4E"/>
                </a:solidFill>
                <a:effectLst/>
                <a:uLnTx/>
                <a:uFillTx/>
                <a:latin typeface="Calibri"/>
                <a:ea typeface="+mn-ea"/>
                <a:cs typeface="+mn-cs"/>
              </a:rPr>
              <a:t>En la tournant vers lui</a:t>
            </a:r>
          </a:p>
        </p:txBody>
      </p:sp>
      <p:pic>
        <p:nvPicPr>
          <p:cNvPr id="14" name="Image 13">
            <a:extLst>
              <a:ext uri="{FF2B5EF4-FFF2-40B4-BE49-F238E27FC236}">
                <a16:creationId xmlns:a16="http://schemas.microsoft.com/office/drawing/2014/main" id="{FA63D772-33DF-4CA6-B653-22416DDF69B7}"/>
              </a:ext>
            </a:extLst>
          </p:cNvPr>
          <p:cNvPicPr>
            <a:picLocks noChangeAspect="1"/>
          </p:cNvPicPr>
          <p:nvPr>
            <p:custDataLst>
              <p:tags r:id="rId5"/>
            </p:custDataLst>
          </p:nvPr>
        </p:nvPicPr>
        <p:blipFill>
          <a:blip r:embed="rId9">
            <a:clrChange>
              <a:clrFrom>
                <a:srgbClr val="FFFFFF"/>
              </a:clrFrom>
              <a:clrTo>
                <a:srgbClr val="FFFFFF">
                  <a:alpha val="0"/>
                </a:srgbClr>
              </a:clrTo>
            </a:clrChange>
          </a:blip>
          <a:stretch>
            <a:fillRect/>
          </a:stretch>
        </p:blipFill>
        <p:spPr>
          <a:xfrm>
            <a:off x="7426204" y="2917344"/>
            <a:ext cx="4820280" cy="3849858"/>
          </a:xfrm>
          <a:prstGeom prst="rect">
            <a:avLst/>
          </a:prstGeom>
        </p:spPr>
      </p:pic>
    </p:spTree>
    <p:extLst>
      <p:ext uri="{BB962C8B-B14F-4D97-AF65-F5344CB8AC3E}">
        <p14:creationId xmlns:p14="http://schemas.microsoft.com/office/powerpoint/2010/main" val="99241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F4BF745-3EFB-B424-EF68-8966499C4C33}"/>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A1BD9E65-DB63-BC4A-F0C6-C2B0B4014E89}"/>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20585354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r>
              <a:rPr lang="fr-CA" dirty="0"/>
              <a:t>JEU-QUESTIONNAIRE</a:t>
            </a:r>
          </a:p>
        </p:txBody>
      </p:sp>
      <p:sp>
        <p:nvSpPr>
          <p:cNvPr id="7" name="Rectangle 6"/>
          <p:cNvSpPr/>
          <p:nvPr>
            <p:custDataLst>
              <p:tags r:id="rId2"/>
            </p:custDataLst>
          </p:nvPr>
        </p:nvSpPr>
        <p:spPr>
          <a:xfrm>
            <a:off x="671820" y="1705721"/>
            <a:ext cx="12099314"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2400" b="0" i="0" u="none" strike="noStrike" kern="1200" cap="none" spc="0" normalizeH="0" baseline="0" noProof="0" dirty="0">
                <a:ln>
                  <a:noFill/>
                </a:ln>
                <a:solidFill>
                  <a:srgbClr val="1C2D4E"/>
                </a:solidFill>
                <a:effectLst/>
                <a:uLnTx/>
                <a:uFillTx/>
                <a:latin typeface="Calibri"/>
                <a:ea typeface="+mn-ea"/>
                <a:cs typeface="Arial" charset="0"/>
              </a:rPr>
              <a:t>Tous ces soignants effectuent un transfert de poids avant-arrière. </a:t>
            </a:r>
          </a:p>
        </p:txBody>
      </p:sp>
      <p:pic>
        <p:nvPicPr>
          <p:cNvPr id="8" name="Image 7">
            <a:extLst>
              <a:ext uri="{FF2B5EF4-FFF2-40B4-BE49-F238E27FC236}">
                <a16:creationId xmlns:a16="http://schemas.microsoft.com/office/drawing/2014/main" id="{8AE8BADA-9831-430D-AEDE-08589ECBBC84}"/>
              </a:ext>
            </a:extLst>
          </p:cNvPr>
          <p:cNvPicPr>
            <a:picLocks noChangeAspect="1"/>
          </p:cNvPicPr>
          <p:nvPr>
            <p:custDataLst>
              <p:tags r:id="rId3"/>
            </p:custDataLst>
          </p:nvPr>
        </p:nvPicPr>
        <p:blipFill>
          <a:blip r:embed="rId11"/>
          <a:stretch>
            <a:fillRect/>
          </a:stretch>
        </p:blipFill>
        <p:spPr>
          <a:xfrm>
            <a:off x="2325511" y="3001631"/>
            <a:ext cx="3551074" cy="3165406"/>
          </a:xfrm>
          <a:prstGeom prst="rect">
            <a:avLst/>
          </a:prstGeom>
        </p:spPr>
      </p:pic>
      <p:pic>
        <p:nvPicPr>
          <p:cNvPr id="13" name="Image 12">
            <a:extLst>
              <a:ext uri="{FF2B5EF4-FFF2-40B4-BE49-F238E27FC236}">
                <a16:creationId xmlns:a16="http://schemas.microsoft.com/office/drawing/2014/main" id="{C394FA5A-DCE8-4B9F-B17D-DEEFC048BBF2}"/>
              </a:ext>
            </a:extLst>
          </p:cNvPr>
          <p:cNvPicPr>
            <a:picLocks noChangeAspect="1"/>
          </p:cNvPicPr>
          <p:nvPr>
            <p:custDataLst>
              <p:tags r:id="rId4"/>
            </p:custDataLst>
          </p:nvPr>
        </p:nvPicPr>
        <p:blipFill>
          <a:blip r:embed="rId12"/>
          <a:stretch>
            <a:fillRect/>
          </a:stretch>
        </p:blipFill>
        <p:spPr>
          <a:xfrm>
            <a:off x="7891318" y="2675467"/>
            <a:ext cx="3965496" cy="3491570"/>
          </a:xfrm>
          <a:prstGeom prst="rect">
            <a:avLst/>
          </a:prstGeom>
        </p:spPr>
      </p:pic>
      <p:sp>
        <p:nvSpPr>
          <p:cNvPr id="14" name="ZoneTexte 13">
            <a:extLst>
              <a:ext uri="{FF2B5EF4-FFF2-40B4-BE49-F238E27FC236}">
                <a16:creationId xmlns:a16="http://schemas.microsoft.com/office/drawing/2014/main" id="{72D7CC67-02A6-4BAC-944A-C7562A3747D5}"/>
              </a:ext>
            </a:extLst>
          </p:cNvPr>
          <p:cNvSpPr txBox="1"/>
          <p:nvPr>
            <p:custDataLst>
              <p:tags r:id="rId5"/>
            </p:custDataLst>
          </p:nvPr>
        </p:nvSpPr>
        <p:spPr>
          <a:xfrm>
            <a:off x="1685313" y="6274418"/>
            <a:ext cx="5240836" cy="461665"/>
          </a:xfrm>
          <a:prstGeom prst="rect">
            <a:avLst/>
          </a:prstGeom>
          <a:noFill/>
        </p:spPr>
        <p:txBody>
          <a:bodyPr wrap="square">
            <a:spAutoFit/>
          </a:bodyPr>
          <a:lstStyle/>
          <a:p>
            <a:pPr marL="431800" marR="0" lvl="1" indent="25400" algn="ctr" defTabSz="914400" rtl="0" eaLnBrk="1" fontAlgn="base" latinLnBrk="0" hangingPunct="1">
              <a:lnSpc>
                <a:spcPct val="100000"/>
              </a:lnSpc>
              <a:spcBef>
                <a:spcPct val="0"/>
              </a:spcBef>
              <a:spcAft>
                <a:spcPct val="0"/>
              </a:spcAft>
              <a:buClrTx/>
              <a:buSzTx/>
              <a:buFontTx/>
              <a:buNone/>
              <a:tabLst/>
              <a:defRPr/>
            </a:pPr>
            <a:r>
              <a:rPr kumimoji="0" lang="fr-CA" sz="2400" b="0" i="0" u="none" strike="noStrike" kern="1200" cap="none" spc="0" normalizeH="0" baseline="0" noProof="0" dirty="0">
                <a:ln>
                  <a:noFill/>
                </a:ln>
                <a:solidFill>
                  <a:srgbClr val="1C2D4E"/>
                </a:solidFill>
                <a:effectLst/>
                <a:uLnTx/>
                <a:uFillTx/>
                <a:latin typeface="Calibri"/>
                <a:ea typeface="+mn-ea"/>
                <a:cs typeface="Arial" charset="0"/>
              </a:rPr>
              <a:t>La personne se déplace latéralement</a:t>
            </a:r>
          </a:p>
        </p:txBody>
      </p:sp>
      <p:sp>
        <p:nvSpPr>
          <p:cNvPr id="15" name="ZoneTexte 14">
            <a:extLst>
              <a:ext uri="{FF2B5EF4-FFF2-40B4-BE49-F238E27FC236}">
                <a16:creationId xmlns:a16="http://schemas.microsoft.com/office/drawing/2014/main" id="{1FDD4F3A-A8C7-442E-81AF-6019A1D88F44}"/>
              </a:ext>
            </a:extLst>
          </p:cNvPr>
          <p:cNvSpPr txBox="1"/>
          <p:nvPr>
            <p:custDataLst>
              <p:tags r:id="rId6"/>
            </p:custDataLst>
          </p:nvPr>
        </p:nvSpPr>
        <p:spPr>
          <a:xfrm>
            <a:off x="293327" y="6274419"/>
            <a:ext cx="2032184" cy="461665"/>
          </a:xfrm>
          <a:prstGeom prst="rect">
            <a:avLst/>
          </a:prstGeom>
          <a:noFill/>
        </p:spPr>
        <p:txBody>
          <a:bodyPr wrap="square">
            <a:spAutoFit/>
          </a:bodyPr>
          <a:lstStyle/>
          <a:p>
            <a:pPr marL="431800" marR="0" lvl="1" indent="25400" algn="l" defTabSz="914400" rtl="0" eaLnBrk="1" fontAlgn="base" latinLnBrk="0" hangingPunct="1">
              <a:lnSpc>
                <a:spcPct val="100000"/>
              </a:lnSpc>
              <a:spcBef>
                <a:spcPct val="0"/>
              </a:spcBef>
              <a:spcAft>
                <a:spcPct val="0"/>
              </a:spcAft>
              <a:buClrTx/>
              <a:buSzTx/>
              <a:buFontTx/>
              <a:buNone/>
              <a:tabLst/>
              <a:defRPr/>
            </a:pPr>
            <a:r>
              <a:rPr kumimoji="0" lang="fr-CA" sz="2400" b="1" i="0" u="none" strike="noStrike" kern="1200" cap="none" spc="0" normalizeH="0" baseline="0" noProof="0" dirty="0">
                <a:ln>
                  <a:noFill/>
                </a:ln>
                <a:solidFill>
                  <a:srgbClr val="1C2D4E"/>
                </a:solidFill>
                <a:effectLst/>
                <a:uLnTx/>
                <a:uFillTx/>
                <a:latin typeface="Calibri"/>
                <a:ea typeface="+mn-ea"/>
                <a:cs typeface="Arial" charset="0"/>
              </a:rPr>
              <a:t>Résultat :</a:t>
            </a:r>
          </a:p>
        </p:txBody>
      </p:sp>
      <p:sp>
        <p:nvSpPr>
          <p:cNvPr id="16" name="ZoneTexte 15">
            <a:extLst>
              <a:ext uri="{FF2B5EF4-FFF2-40B4-BE49-F238E27FC236}">
                <a16:creationId xmlns:a16="http://schemas.microsoft.com/office/drawing/2014/main" id="{CF34BC3E-1FBD-45A1-ADFB-0402940D7BEA}"/>
              </a:ext>
            </a:extLst>
          </p:cNvPr>
          <p:cNvSpPr txBox="1"/>
          <p:nvPr>
            <p:custDataLst>
              <p:tags r:id="rId7"/>
            </p:custDataLst>
          </p:nvPr>
        </p:nvSpPr>
        <p:spPr>
          <a:xfrm>
            <a:off x="8439510" y="6274419"/>
            <a:ext cx="3141529" cy="461665"/>
          </a:xfrm>
          <a:prstGeom prst="rect">
            <a:avLst/>
          </a:prstGeom>
          <a:noFill/>
        </p:spPr>
        <p:txBody>
          <a:bodyPr wrap="square">
            <a:spAutoFit/>
          </a:bodyPr>
          <a:lstStyle/>
          <a:p>
            <a:pPr marL="431800" marR="0" lvl="1" indent="25400" algn="ctr" defTabSz="914400" rtl="0" eaLnBrk="1" fontAlgn="base" latinLnBrk="0" hangingPunct="1">
              <a:lnSpc>
                <a:spcPct val="100000"/>
              </a:lnSpc>
              <a:spcBef>
                <a:spcPct val="0"/>
              </a:spcBef>
              <a:spcAft>
                <a:spcPct val="0"/>
              </a:spcAft>
              <a:buClrTx/>
              <a:buSzTx/>
              <a:buFontTx/>
              <a:buNone/>
              <a:tabLst/>
              <a:defRPr/>
            </a:pPr>
            <a:r>
              <a:rPr kumimoji="0" lang="fr-CA" sz="2400" b="0" i="0" u="none" strike="noStrike" kern="1200" cap="none" spc="0" normalizeH="0" baseline="0" noProof="0" dirty="0">
                <a:ln>
                  <a:noFill/>
                </a:ln>
                <a:solidFill>
                  <a:srgbClr val="1C2D4E"/>
                </a:solidFill>
                <a:effectLst/>
                <a:uLnTx/>
                <a:uFillTx/>
                <a:latin typeface="Calibri"/>
                <a:ea typeface="+mn-ea"/>
                <a:cs typeface="Arial" charset="0"/>
              </a:rPr>
              <a:t>La personne tourne</a:t>
            </a:r>
          </a:p>
        </p:txBody>
      </p:sp>
      <p:sp>
        <p:nvSpPr>
          <p:cNvPr id="6" name="ZoneTexte 5">
            <a:extLst>
              <a:ext uri="{FF2B5EF4-FFF2-40B4-BE49-F238E27FC236}">
                <a16:creationId xmlns:a16="http://schemas.microsoft.com/office/drawing/2014/main" id="{830013B0-4085-4BB7-A4F1-559D2A991A34}"/>
              </a:ext>
            </a:extLst>
          </p:cNvPr>
          <p:cNvSpPr txBox="1"/>
          <p:nvPr>
            <p:custDataLst>
              <p:tags r:id="rId8"/>
            </p:custDataLst>
          </p:nvPr>
        </p:nvSpPr>
        <p:spPr>
          <a:xfrm>
            <a:off x="5253569" y="2362196"/>
            <a:ext cx="3060261" cy="7078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4000" b="1" i="0" u="none" strike="noStrike" kern="1200" cap="none" spc="0" normalizeH="0" baseline="0" noProof="0" dirty="0">
                <a:ln>
                  <a:noFill/>
                </a:ln>
                <a:solidFill>
                  <a:srgbClr val="913F98"/>
                </a:solidFill>
                <a:effectLst/>
                <a:uLnTx/>
                <a:uFillTx/>
                <a:latin typeface="Calibri"/>
                <a:ea typeface="+mn-ea"/>
                <a:cs typeface="Arial" charset="0"/>
              </a:rPr>
              <a:t>POURQUOI ?</a:t>
            </a:r>
          </a:p>
        </p:txBody>
      </p:sp>
    </p:spTree>
    <p:extLst>
      <p:ext uri="{BB962C8B-B14F-4D97-AF65-F5344CB8AC3E}">
        <p14:creationId xmlns:p14="http://schemas.microsoft.com/office/powerpoint/2010/main" val="117090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4CC2116-A493-A58E-EFE9-1EDB0A82818B}"/>
              </a:ext>
            </a:extLst>
          </p:cNvPr>
          <p:cNvPicPr/>
          <p:nvPr/>
        </p:nvPicPr>
        <p:blipFill>
          <a:blip r:embed="rId3"/>
          <a:stretch>
            <a:fillRect/>
          </a:stretch>
        </p:blipFill>
        <p:spPr>
          <a:xfrm>
            <a:off x="0" y="0"/>
            <a:ext cx="13442950" cy="7561263"/>
          </a:xfrm>
          <a:prstGeom prst="rect">
            <a:avLst/>
          </a:prstGeom>
        </p:spPr>
      </p:pic>
      <p:sp>
        <p:nvSpPr>
          <p:cNvPr id="5" name="Titre 4">
            <a:extLst>
              <a:ext uri="{FF2B5EF4-FFF2-40B4-BE49-F238E27FC236}">
                <a16:creationId xmlns:a16="http://schemas.microsoft.com/office/drawing/2014/main" id="{38EADE50-8CF2-BA37-7830-13840AF6C841}"/>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3485200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4"/>
</p:tagLst>
</file>

<file path=ppt/tags/tag108.xml><?xml version="1.0" encoding="utf-8"?>
<p:tagLst xmlns:a="http://schemas.openxmlformats.org/drawingml/2006/main" xmlns:r="http://schemas.openxmlformats.org/officeDocument/2006/relationships" xmlns:p="http://schemas.openxmlformats.org/presentationml/2006/main">
  <p:tag name="NUM" val="5"/>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4"/>
</p:tagLst>
</file>

<file path=ppt/tags/tag115.xml><?xml version="1.0" encoding="utf-8"?>
<p:tagLst xmlns:a="http://schemas.openxmlformats.org/drawingml/2006/main" xmlns:r="http://schemas.openxmlformats.org/officeDocument/2006/relationships" xmlns:p="http://schemas.openxmlformats.org/presentationml/2006/main">
  <p:tag name="NUM" val="5"/>
</p:tagLst>
</file>

<file path=ppt/tags/tag116.xml><?xml version="1.0" encoding="utf-8"?>
<p:tagLst xmlns:a="http://schemas.openxmlformats.org/drawingml/2006/main" xmlns:r="http://schemas.openxmlformats.org/officeDocument/2006/relationships" xmlns:p="http://schemas.openxmlformats.org/presentationml/2006/main">
  <p:tag name="NUM" val="6"/>
</p:tagLst>
</file>

<file path=ppt/tags/tag117.xml><?xml version="1.0" encoding="utf-8"?>
<p:tagLst xmlns:a="http://schemas.openxmlformats.org/drawingml/2006/main" xmlns:r="http://schemas.openxmlformats.org/officeDocument/2006/relationships" xmlns:p="http://schemas.openxmlformats.org/presentationml/2006/main">
  <p:tag name="NUM" val="7"/>
</p:tagLst>
</file>

<file path=ppt/tags/tag118.xml><?xml version="1.0" encoding="utf-8"?>
<p:tagLst xmlns:a="http://schemas.openxmlformats.org/drawingml/2006/main" xmlns:r="http://schemas.openxmlformats.org/officeDocument/2006/relationships" xmlns:p="http://schemas.openxmlformats.org/presentationml/2006/main">
  <p:tag name="NUM" val="8"/>
</p:tagLst>
</file>

<file path=ppt/tags/tag119.xml><?xml version="1.0" encoding="utf-8"?>
<p:tagLst xmlns:a="http://schemas.openxmlformats.org/drawingml/2006/main" xmlns:r="http://schemas.openxmlformats.org/officeDocument/2006/relationships" xmlns:p="http://schemas.openxmlformats.org/presentationml/2006/main">
  <p:tag name="NUM" val="9"/>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10"/>
</p:tagLst>
</file>

<file path=ppt/tags/tag121.xml><?xml version="1.0" encoding="utf-8"?>
<p:tagLst xmlns:a="http://schemas.openxmlformats.org/drawingml/2006/main" xmlns:r="http://schemas.openxmlformats.org/officeDocument/2006/relationships" xmlns:p="http://schemas.openxmlformats.org/presentationml/2006/main">
  <p:tag name="NUM" val="11"/>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4"/>
</p:tagLst>
</file>

<file path=ppt/tags/tag126.xml><?xml version="1.0" encoding="utf-8"?>
<p:tagLst xmlns:a="http://schemas.openxmlformats.org/drawingml/2006/main" xmlns:r="http://schemas.openxmlformats.org/officeDocument/2006/relationships" xmlns:p="http://schemas.openxmlformats.org/presentationml/2006/main">
  <p:tag name="NUM" val="5"/>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5"/>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4"/>
</p:tagLst>
</file>

<file path=ppt/tags/tag144.xml><?xml version="1.0" encoding="utf-8"?>
<p:tagLst xmlns:a="http://schemas.openxmlformats.org/drawingml/2006/main" xmlns:r="http://schemas.openxmlformats.org/officeDocument/2006/relationships" xmlns:p="http://schemas.openxmlformats.org/presentationml/2006/main">
  <p:tag name="NUM" val="5"/>
</p:tagLst>
</file>

<file path=ppt/tags/tag145.xml><?xml version="1.0" encoding="utf-8"?>
<p:tagLst xmlns:a="http://schemas.openxmlformats.org/drawingml/2006/main" xmlns:r="http://schemas.openxmlformats.org/officeDocument/2006/relationships" xmlns:p="http://schemas.openxmlformats.org/presentationml/2006/main">
  <p:tag name="NUM" val="6"/>
</p:tagLst>
</file>

<file path=ppt/tags/tag146.xml><?xml version="1.0" encoding="utf-8"?>
<p:tagLst xmlns:a="http://schemas.openxmlformats.org/drawingml/2006/main" xmlns:r="http://schemas.openxmlformats.org/officeDocument/2006/relationships" xmlns:p="http://schemas.openxmlformats.org/presentationml/2006/main">
  <p:tag name="NUM" val="7"/>
</p:tagLst>
</file>

<file path=ppt/tags/tag147.xml><?xml version="1.0" encoding="utf-8"?>
<p:tagLst xmlns:a="http://schemas.openxmlformats.org/drawingml/2006/main" xmlns:r="http://schemas.openxmlformats.org/officeDocument/2006/relationships" xmlns:p="http://schemas.openxmlformats.org/presentationml/2006/main">
  <p:tag name="NUM" val="8"/>
</p:tagLst>
</file>

<file path=ppt/tags/tag148.xml><?xml version="1.0" encoding="utf-8"?>
<p:tagLst xmlns:a="http://schemas.openxmlformats.org/drawingml/2006/main" xmlns:r="http://schemas.openxmlformats.org/officeDocument/2006/relationships" xmlns:p="http://schemas.openxmlformats.org/presentationml/2006/main">
  <p:tag name="NUM" val="9"/>
</p:tagLst>
</file>

<file path=ppt/tags/tag149.xml><?xml version="1.0" encoding="utf-8"?>
<p:tagLst xmlns:a="http://schemas.openxmlformats.org/drawingml/2006/main" xmlns:r="http://schemas.openxmlformats.org/officeDocument/2006/relationships" xmlns:p="http://schemas.openxmlformats.org/presentationml/2006/main">
  <p:tag name="NUM" val="10"/>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11"/>
</p:tagLst>
</file>

<file path=ppt/tags/tag151.xml><?xml version="1.0" encoding="utf-8"?>
<p:tagLst xmlns:a="http://schemas.openxmlformats.org/drawingml/2006/main" xmlns:r="http://schemas.openxmlformats.org/officeDocument/2006/relationships" xmlns:p="http://schemas.openxmlformats.org/presentationml/2006/main">
  <p:tag name="NUM" val="12"/>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4"/>
</p:tagLst>
</file>

<file path=ppt/tags/tag156.xml><?xml version="1.0" encoding="utf-8"?>
<p:tagLst xmlns:a="http://schemas.openxmlformats.org/drawingml/2006/main" xmlns:r="http://schemas.openxmlformats.org/officeDocument/2006/relationships" xmlns:p="http://schemas.openxmlformats.org/presentationml/2006/main">
  <p:tag name="NUM" val="5"/>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60.xml><?xml version="1.0" encoding="utf-8"?>
<p:tagLst xmlns:a="http://schemas.openxmlformats.org/drawingml/2006/main" xmlns:r="http://schemas.openxmlformats.org/officeDocument/2006/relationships" xmlns:p="http://schemas.openxmlformats.org/presentationml/2006/main">
  <p:tag name="NUM" val="4"/>
</p:tagLst>
</file>

<file path=ppt/tags/tag161.xml><?xml version="1.0" encoding="utf-8"?>
<p:tagLst xmlns:a="http://schemas.openxmlformats.org/drawingml/2006/main" xmlns:r="http://schemas.openxmlformats.org/officeDocument/2006/relationships" xmlns:p="http://schemas.openxmlformats.org/presentationml/2006/main">
  <p:tag name="NUM" val="5"/>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6"/>
</p:tagLst>
</file>

<file path=ppt/tags/tag168.xml><?xml version="1.0" encoding="utf-8"?>
<p:tagLst xmlns:a="http://schemas.openxmlformats.org/drawingml/2006/main" xmlns:r="http://schemas.openxmlformats.org/officeDocument/2006/relationships" xmlns:p="http://schemas.openxmlformats.org/presentationml/2006/main">
  <p:tag name="NUM" val="7"/>
</p:tagLst>
</file>

<file path=ppt/tags/tag169.xml><?xml version="1.0" encoding="utf-8"?>
<p:tagLst xmlns:a="http://schemas.openxmlformats.org/drawingml/2006/main" xmlns:r="http://schemas.openxmlformats.org/officeDocument/2006/relationships" xmlns:p="http://schemas.openxmlformats.org/presentationml/2006/main">
  <p:tag name="NUM" val="8"/>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3"/>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4"/>
</p:tagLst>
</file>

<file path=ppt/tags/tag177.xml><?xml version="1.0" encoding="utf-8"?>
<p:tagLst xmlns:a="http://schemas.openxmlformats.org/drawingml/2006/main" xmlns:r="http://schemas.openxmlformats.org/officeDocument/2006/relationships" xmlns:p="http://schemas.openxmlformats.org/presentationml/2006/main">
  <p:tag name="NUM" val="5"/>
</p:tagLst>
</file>

<file path=ppt/tags/tag178.xml><?xml version="1.0" encoding="utf-8"?>
<p:tagLst xmlns:a="http://schemas.openxmlformats.org/drawingml/2006/main" xmlns:r="http://schemas.openxmlformats.org/officeDocument/2006/relationships" xmlns:p="http://schemas.openxmlformats.org/presentationml/2006/main">
  <p:tag name="NUM" val="6"/>
</p:tagLst>
</file>

<file path=ppt/tags/tag179.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8"/>
</p:tagLst>
</file>

<file path=ppt/tags/tag181.xml><?xml version="1.0" encoding="utf-8"?>
<p:tagLst xmlns:a="http://schemas.openxmlformats.org/drawingml/2006/main" xmlns:r="http://schemas.openxmlformats.org/officeDocument/2006/relationships" xmlns:p="http://schemas.openxmlformats.org/presentationml/2006/main">
  <p:tag name="NUM" val="9"/>
</p:tagLst>
</file>

<file path=ppt/tags/tag182.xml><?xml version="1.0" encoding="utf-8"?>
<p:tagLst xmlns:a="http://schemas.openxmlformats.org/drawingml/2006/main" xmlns:r="http://schemas.openxmlformats.org/officeDocument/2006/relationships" xmlns:p="http://schemas.openxmlformats.org/presentationml/2006/main">
  <p:tag name="NUM" val="1"/>
</p:tagLst>
</file>

<file path=ppt/tags/tag183.xml><?xml version="1.0" encoding="utf-8"?>
<p:tagLst xmlns:a="http://schemas.openxmlformats.org/drawingml/2006/main" xmlns:r="http://schemas.openxmlformats.org/officeDocument/2006/relationships" xmlns:p="http://schemas.openxmlformats.org/presentationml/2006/main">
  <p:tag name="NUM" val="2"/>
</p:tagLst>
</file>

<file path=ppt/tags/tag184.xml><?xml version="1.0" encoding="utf-8"?>
<p:tagLst xmlns:a="http://schemas.openxmlformats.org/drawingml/2006/main" xmlns:r="http://schemas.openxmlformats.org/officeDocument/2006/relationships" xmlns:p="http://schemas.openxmlformats.org/presentationml/2006/main">
  <p:tag name="NUM" val="3"/>
</p:tagLst>
</file>

<file path=ppt/tags/tag185.xml><?xml version="1.0" encoding="utf-8"?>
<p:tagLst xmlns:a="http://schemas.openxmlformats.org/drawingml/2006/main" xmlns:r="http://schemas.openxmlformats.org/officeDocument/2006/relationships" xmlns:p="http://schemas.openxmlformats.org/presentationml/2006/main">
  <p:tag name="NUM" val="4"/>
</p:tagLst>
</file>

<file path=ppt/tags/tag186.xml><?xml version="1.0" encoding="utf-8"?>
<p:tagLst xmlns:a="http://schemas.openxmlformats.org/drawingml/2006/main" xmlns:r="http://schemas.openxmlformats.org/officeDocument/2006/relationships" xmlns:p="http://schemas.openxmlformats.org/presentationml/2006/main">
  <p:tag name="NUM" val="5"/>
</p:tagLst>
</file>

<file path=ppt/tags/tag187.xml><?xml version="1.0" encoding="utf-8"?>
<p:tagLst xmlns:a="http://schemas.openxmlformats.org/drawingml/2006/main" xmlns:r="http://schemas.openxmlformats.org/officeDocument/2006/relationships" xmlns:p="http://schemas.openxmlformats.org/presentationml/2006/main">
  <p:tag name="NUM" val="1"/>
</p:tagLst>
</file>

<file path=ppt/tags/tag188.xml><?xml version="1.0" encoding="utf-8"?>
<p:tagLst xmlns:a="http://schemas.openxmlformats.org/drawingml/2006/main" xmlns:r="http://schemas.openxmlformats.org/officeDocument/2006/relationships" xmlns:p="http://schemas.openxmlformats.org/presentationml/2006/main">
  <p:tag name="NUM" val="2"/>
</p:tagLst>
</file>

<file path=ppt/tags/tag189.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190.xml><?xml version="1.0" encoding="utf-8"?>
<p:tagLst xmlns:a="http://schemas.openxmlformats.org/drawingml/2006/main" xmlns:r="http://schemas.openxmlformats.org/officeDocument/2006/relationships" xmlns:p="http://schemas.openxmlformats.org/presentationml/2006/main">
  <p:tag name="NUM" val="1"/>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3"/>
</p:tagLst>
</file>

<file path=ppt/tags/tag193.xml><?xml version="1.0" encoding="utf-8"?>
<p:tagLst xmlns:a="http://schemas.openxmlformats.org/drawingml/2006/main" xmlns:r="http://schemas.openxmlformats.org/officeDocument/2006/relationships" xmlns:p="http://schemas.openxmlformats.org/presentationml/2006/main">
  <p:tag name="NUM" val="4"/>
</p:tagLst>
</file>

<file path=ppt/tags/tag194.xml><?xml version="1.0" encoding="utf-8"?>
<p:tagLst xmlns:a="http://schemas.openxmlformats.org/drawingml/2006/main" xmlns:r="http://schemas.openxmlformats.org/officeDocument/2006/relationships" xmlns:p="http://schemas.openxmlformats.org/presentationml/2006/main">
  <p:tag name="NUM" val="5"/>
</p:tagLst>
</file>

<file path=ppt/tags/tag195.xml><?xml version="1.0" encoding="utf-8"?>
<p:tagLst xmlns:a="http://schemas.openxmlformats.org/drawingml/2006/main" xmlns:r="http://schemas.openxmlformats.org/officeDocument/2006/relationships" xmlns:p="http://schemas.openxmlformats.org/presentationml/2006/main">
  <p:tag name="NUM" val="6"/>
</p:tagLst>
</file>

<file path=ppt/tags/tag196.xml><?xml version="1.0" encoding="utf-8"?>
<p:tagLst xmlns:a="http://schemas.openxmlformats.org/drawingml/2006/main" xmlns:r="http://schemas.openxmlformats.org/officeDocument/2006/relationships" xmlns:p="http://schemas.openxmlformats.org/presentationml/2006/main">
  <p:tag name="NUM" val="7"/>
</p:tagLst>
</file>

<file path=ppt/tags/tag197.xml><?xml version="1.0" encoding="utf-8"?>
<p:tagLst xmlns:a="http://schemas.openxmlformats.org/drawingml/2006/main" xmlns:r="http://schemas.openxmlformats.org/officeDocument/2006/relationships" xmlns:p="http://schemas.openxmlformats.org/presentationml/2006/main">
  <p:tag name="NUM" val="1"/>
</p:tagLst>
</file>

<file path=ppt/tags/tag198.xml><?xml version="1.0" encoding="utf-8"?>
<p:tagLst xmlns:a="http://schemas.openxmlformats.org/drawingml/2006/main" xmlns:r="http://schemas.openxmlformats.org/officeDocument/2006/relationships" xmlns:p="http://schemas.openxmlformats.org/presentationml/2006/main">
  <p:tag name="NUM" val="2"/>
</p:tagLst>
</file>

<file path=ppt/tags/tag19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00.xml><?xml version="1.0" encoding="utf-8"?>
<p:tagLst xmlns:a="http://schemas.openxmlformats.org/drawingml/2006/main" xmlns:r="http://schemas.openxmlformats.org/officeDocument/2006/relationships" xmlns:p="http://schemas.openxmlformats.org/presentationml/2006/main">
  <p:tag name="NUM" val="4"/>
</p:tagLst>
</file>

<file path=ppt/tags/tag201.xml><?xml version="1.0" encoding="utf-8"?>
<p:tagLst xmlns:a="http://schemas.openxmlformats.org/drawingml/2006/main" xmlns:r="http://schemas.openxmlformats.org/officeDocument/2006/relationships" xmlns:p="http://schemas.openxmlformats.org/presentationml/2006/main">
  <p:tag name="NUM" val="5"/>
</p:tagLst>
</file>

<file path=ppt/tags/tag202.xml><?xml version="1.0" encoding="utf-8"?>
<p:tagLst xmlns:a="http://schemas.openxmlformats.org/drawingml/2006/main" xmlns:r="http://schemas.openxmlformats.org/officeDocument/2006/relationships" xmlns:p="http://schemas.openxmlformats.org/presentationml/2006/main">
  <p:tag name="NUM" val="6"/>
</p:tagLst>
</file>

<file path=ppt/tags/tag203.xml><?xml version="1.0" encoding="utf-8"?>
<p:tagLst xmlns:a="http://schemas.openxmlformats.org/drawingml/2006/main" xmlns:r="http://schemas.openxmlformats.org/officeDocument/2006/relationships" xmlns:p="http://schemas.openxmlformats.org/presentationml/2006/main">
  <p:tag name="NUM" val="7"/>
</p:tagLst>
</file>

<file path=ppt/tags/tag204.xml><?xml version="1.0" encoding="utf-8"?>
<p:tagLst xmlns:a="http://schemas.openxmlformats.org/drawingml/2006/main" xmlns:r="http://schemas.openxmlformats.org/officeDocument/2006/relationships" xmlns:p="http://schemas.openxmlformats.org/presentationml/2006/main">
  <p:tag name="NUM" val="1"/>
</p:tagLst>
</file>

<file path=ppt/tags/tag205.xml><?xml version="1.0" encoding="utf-8"?>
<p:tagLst xmlns:a="http://schemas.openxmlformats.org/drawingml/2006/main" xmlns:r="http://schemas.openxmlformats.org/officeDocument/2006/relationships" xmlns:p="http://schemas.openxmlformats.org/presentationml/2006/main">
  <p:tag name="NUM" val="2"/>
</p:tagLst>
</file>

<file path=ppt/tags/tag206.xml><?xml version="1.0" encoding="utf-8"?>
<p:tagLst xmlns:a="http://schemas.openxmlformats.org/drawingml/2006/main" xmlns:r="http://schemas.openxmlformats.org/officeDocument/2006/relationships" xmlns:p="http://schemas.openxmlformats.org/presentationml/2006/main">
  <p:tag name="NUM" val="3"/>
</p:tagLst>
</file>

<file path=ppt/tags/tag207.xml><?xml version="1.0" encoding="utf-8"?>
<p:tagLst xmlns:a="http://schemas.openxmlformats.org/drawingml/2006/main" xmlns:r="http://schemas.openxmlformats.org/officeDocument/2006/relationships" xmlns:p="http://schemas.openxmlformats.org/presentationml/2006/main">
  <p:tag name="NUM" val="1"/>
</p:tagLst>
</file>

<file path=ppt/tags/tag208.xml><?xml version="1.0" encoding="utf-8"?>
<p:tagLst xmlns:a="http://schemas.openxmlformats.org/drawingml/2006/main" xmlns:r="http://schemas.openxmlformats.org/officeDocument/2006/relationships" xmlns:p="http://schemas.openxmlformats.org/presentationml/2006/main">
  <p:tag name="NUM" val="2"/>
</p:tagLst>
</file>

<file path=ppt/tags/tag209.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10.xml><?xml version="1.0" encoding="utf-8"?>
<p:tagLst xmlns:a="http://schemas.openxmlformats.org/drawingml/2006/main" xmlns:r="http://schemas.openxmlformats.org/officeDocument/2006/relationships" xmlns:p="http://schemas.openxmlformats.org/presentationml/2006/main">
  <p:tag name="NUM" val="4"/>
</p:tagLst>
</file>

<file path=ppt/tags/tag211.xml><?xml version="1.0" encoding="utf-8"?>
<p:tagLst xmlns:a="http://schemas.openxmlformats.org/drawingml/2006/main" xmlns:r="http://schemas.openxmlformats.org/officeDocument/2006/relationships" xmlns:p="http://schemas.openxmlformats.org/presentationml/2006/main">
  <p:tag name="NUM" val="5"/>
</p:tagLst>
</file>

<file path=ppt/tags/tag212.xml><?xml version="1.0" encoding="utf-8"?>
<p:tagLst xmlns:a="http://schemas.openxmlformats.org/drawingml/2006/main" xmlns:r="http://schemas.openxmlformats.org/officeDocument/2006/relationships" xmlns:p="http://schemas.openxmlformats.org/presentationml/2006/main">
  <p:tag name="NUM" val="6"/>
</p:tagLst>
</file>

<file path=ppt/tags/tag213.xml><?xml version="1.0" encoding="utf-8"?>
<p:tagLst xmlns:a="http://schemas.openxmlformats.org/drawingml/2006/main" xmlns:r="http://schemas.openxmlformats.org/officeDocument/2006/relationships" xmlns:p="http://schemas.openxmlformats.org/presentationml/2006/main">
  <p:tag name="NUM" val="7"/>
</p:tagLst>
</file>

<file path=ppt/tags/tag214.xml><?xml version="1.0" encoding="utf-8"?>
<p:tagLst xmlns:a="http://schemas.openxmlformats.org/drawingml/2006/main" xmlns:r="http://schemas.openxmlformats.org/officeDocument/2006/relationships" xmlns:p="http://schemas.openxmlformats.org/presentationml/2006/main">
  <p:tag name="NUM" val="8"/>
</p:tagLst>
</file>

<file path=ppt/tags/tag215.xml><?xml version="1.0" encoding="utf-8"?>
<p:tagLst xmlns:a="http://schemas.openxmlformats.org/drawingml/2006/main" xmlns:r="http://schemas.openxmlformats.org/officeDocument/2006/relationships" xmlns:p="http://schemas.openxmlformats.org/presentationml/2006/main">
  <p:tag name="NUM" val="9"/>
</p:tagLst>
</file>

<file path=ppt/tags/tag216.xml><?xml version="1.0" encoding="utf-8"?>
<p:tagLst xmlns:a="http://schemas.openxmlformats.org/drawingml/2006/main" xmlns:r="http://schemas.openxmlformats.org/officeDocument/2006/relationships" xmlns:p="http://schemas.openxmlformats.org/presentationml/2006/main">
  <p:tag name="NUM" val="1"/>
</p:tagLst>
</file>

<file path=ppt/tags/tag217.xml><?xml version="1.0" encoding="utf-8"?>
<p:tagLst xmlns:a="http://schemas.openxmlformats.org/drawingml/2006/main" xmlns:r="http://schemas.openxmlformats.org/officeDocument/2006/relationships" xmlns:p="http://schemas.openxmlformats.org/presentationml/2006/main">
  <p:tag name="NUM" val="2"/>
</p:tagLst>
</file>

<file path=ppt/tags/tag218.xml><?xml version="1.0" encoding="utf-8"?>
<p:tagLst xmlns:a="http://schemas.openxmlformats.org/drawingml/2006/main" xmlns:r="http://schemas.openxmlformats.org/officeDocument/2006/relationships" xmlns:p="http://schemas.openxmlformats.org/presentationml/2006/main">
  <p:tag name="NUM" val="3"/>
</p:tagLst>
</file>

<file path=ppt/tags/tag219.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20.xml><?xml version="1.0" encoding="utf-8"?>
<p:tagLst xmlns:a="http://schemas.openxmlformats.org/drawingml/2006/main" xmlns:r="http://schemas.openxmlformats.org/officeDocument/2006/relationships" xmlns:p="http://schemas.openxmlformats.org/presentationml/2006/main">
  <p:tag name="NUM" val="1"/>
</p:tagLst>
</file>

<file path=ppt/tags/tag221.xml><?xml version="1.0" encoding="utf-8"?>
<p:tagLst xmlns:a="http://schemas.openxmlformats.org/drawingml/2006/main" xmlns:r="http://schemas.openxmlformats.org/officeDocument/2006/relationships" xmlns:p="http://schemas.openxmlformats.org/presentationml/2006/main">
  <p:tag name="NUM" val="2"/>
</p:tagLst>
</file>

<file path=ppt/tags/tag222.xml><?xml version="1.0" encoding="utf-8"?>
<p:tagLst xmlns:a="http://schemas.openxmlformats.org/drawingml/2006/main" xmlns:r="http://schemas.openxmlformats.org/officeDocument/2006/relationships" xmlns:p="http://schemas.openxmlformats.org/presentationml/2006/main">
  <p:tag name="NUM" val="3"/>
</p:tagLst>
</file>

<file path=ppt/tags/tag223.xml><?xml version="1.0" encoding="utf-8"?>
<p:tagLst xmlns:a="http://schemas.openxmlformats.org/drawingml/2006/main" xmlns:r="http://schemas.openxmlformats.org/officeDocument/2006/relationships" xmlns:p="http://schemas.openxmlformats.org/presentationml/2006/main">
  <p:tag name="NUM" val="4"/>
</p:tagLst>
</file>

<file path=ppt/tags/tag224.xml><?xml version="1.0" encoding="utf-8"?>
<p:tagLst xmlns:a="http://schemas.openxmlformats.org/drawingml/2006/main" xmlns:r="http://schemas.openxmlformats.org/officeDocument/2006/relationships" xmlns:p="http://schemas.openxmlformats.org/presentationml/2006/main">
  <p:tag name="NUM" val="5"/>
</p:tagLst>
</file>

<file path=ppt/tags/tag225.xml><?xml version="1.0" encoding="utf-8"?>
<p:tagLst xmlns:a="http://schemas.openxmlformats.org/drawingml/2006/main" xmlns:r="http://schemas.openxmlformats.org/officeDocument/2006/relationships" xmlns:p="http://schemas.openxmlformats.org/presentationml/2006/main">
  <p:tag name="NUM" val="1"/>
</p:tagLst>
</file>

<file path=ppt/tags/tag226.xml><?xml version="1.0" encoding="utf-8"?>
<p:tagLst xmlns:a="http://schemas.openxmlformats.org/drawingml/2006/main" xmlns:r="http://schemas.openxmlformats.org/officeDocument/2006/relationships" xmlns:p="http://schemas.openxmlformats.org/presentationml/2006/main">
  <p:tag name="NUM" val="2"/>
</p:tagLst>
</file>

<file path=ppt/tags/tag227.xml><?xml version="1.0" encoding="utf-8"?>
<p:tagLst xmlns:a="http://schemas.openxmlformats.org/drawingml/2006/main" xmlns:r="http://schemas.openxmlformats.org/officeDocument/2006/relationships" xmlns:p="http://schemas.openxmlformats.org/presentationml/2006/main">
  <p:tag name="NUM" val="3"/>
</p:tagLst>
</file>

<file path=ppt/tags/tag228.xml><?xml version="1.0" encoding="utf-8"?>
<p:tagLst xmlns:a="http://schemas.openxmlformats.org/drawingml/2006/main" xmlns:r="http://schemas.openxmlformats.org/officeDocument/2006/relationships" xmlns:p="http://schemas.openxmlformats.org/presentationml/2006/main">
  <p:tag name="NUM" val="4"/>
</p:tagLst>
</file>

<file path=ppt/tags/tag229.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30.xml><?xml version="1.0" encoding="utf-8"?>
<p:tagLst xmlns:a="http://schemas.openxmlformats.org/drawingml/2006/main" xmlns:r="http://schemas.openxmlformats.org/officeDocument/2006/relationships" xmlns:p="http://schemas.openxmlformats.org/presentationml/2006/main">
  <p:tag name="NUM" val="6"/>
</p:tagLst>
</file>

<file path=ppt/tags/tag231.xml><?xml version="1.0" encoding="utf-8"?>
<p:tagLst xmlns:a="http://schemas.openxmlformats.org/drawingml/2006/main" xmlns:r="http://schemas.openxmlformats.org/officeDocument/2006/relationships" xmlns:p="http://schemas.openxmlformats.org/presentationml/2006/main">
  <p:tag name="NUM" val="1"/>
</p:tagLst>
</file>

<file path=ppt/tags/tag232.xml><?xml version="1.0" encoding="utf-8"?>
<p:tagLst xmlns:a="http://schemas.openxmlformats.org/drawingml/2006/main" xmlns:r="http://schemas.openxmlformats.org/officeDocument/2006/relationships" xmlns:p="http://schemas.openxmlformats.org/presentationml/2006/main">
  <p:tag name="NUM" val="2"/>
</p:tagLst>
</file>

<file path=ppt/tags/tag233.xml><?xml version="1.0" encoding="utf-8"?>
<p:tagLst xmlns:a="http://schemas.openxmlformats.org/drawingml/2006/main" xmlns:r="http://schemas.openxmlformats.org/officeDocument/2006/relationships" xmlns:p="http://schemas.openxmlformats.org/presentationml/2006/main">
  <p:tag name="NUM" val="1"/>
</p:tagLst>
</file>

<file path=ppt/tags/tag234.xml><?xml version="1.0" encoding="utf-8"?>
<p:tagLst xmlns:a="http://schemas.openxmlformats.org/drawingml/2006/main" xmlns:r="http://schemas.openxmlformats.org/officeDocument/2006/relationships" xmlns:p="http://schemas.openxmlformats.org/presentationml/2006/main">
  <p:tag name="NUM" val="2"/>
</p:tagLst>
</file>

<file path=ppt/tags/tag235.xml><?xml version="1.0" encoding="utf-8"?>
<p:tagLst xmlns:a="http://schemas.openxmlformats.org/drawingml/2006/main" xmlns:r="http://schemas.openxmlformats.org/officeDocument/2006/relationships" xmlns:p="http://schemas.openxmlformats.org/presentationml/2006/main">
  <p:tag name="NUM" val="3"/>
</p:tagLst>
</file>

<file path=ppt/tags/tag236.xml><?xml version="1.0" encoding="utf-8"?>
<p:tagLst xmlns:a="http://schemas.openxmlformats.org/drawingml/2006/main" xmlns:r="http://schemas.openxmlformats.org/officeDocument/2006/relationships" xmlns:p="http://schemas.openxmlformats.org/presentationml/2006/main">
  <p:tag name="NUM" val="4"/>
</p:tagLst>
</file>

<file path=ppt/tags/tag237.xml><?xml version="1.0" encoding="utf-8"?>
<p:tagLst xmlns:a="http://schemas.openxmlformats.org/drawingml/2006/main" xmlns:r="http://schemas.openxmlformats.org/officeDocument/2006/relationships" xmlns:p="http://schemas.openxmlformats.org/presentationml/2006/main">
  <p:tag name="NUM" val="5"/>
</p:tagLst>
</file>

<file path=ppt/tags/tag238.xml><?xml version="1.0" encoding="utf-8"?>
<p:tagLst xmlns:a="http://schemas.openxmlformats.org/drawingml/2006/main" xmlns:r="http://schemas.openxmlformats.org/officeDocument/2006/relationships" xmlns:p="http://schemas.openxmlformats.org/presentationml/2006/main">
  <p:tag name="NUM" val="6"/>
</p:tagLst>
</file>

<file path=ppt/tags/tag239.xml><?xml version="1.0" encoding="utf-8"?>
<p:tagLst xmlns:a="http://schemas.openxmlformats.org/drawingml/2006/main" xmlns:r="http://schemas.openxmlformats.org/officeDocument/2006/relationships" xmlns:p="http://schemas.openxmlformats.org/presentationml/2006/main">
  <p:tag name="NUM" val="7"/>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40.xml><?xml version="1.0" encoding="utf-8"?>
<p:tagLst xmlns:a="http://schemas.openxmlformats.org/drawingml/2006/main" xmlns:r="http://schemas.openxmlformats.org/officeDocument/2006/relationships" xmlns:p="http://schemas.openxmlformats.org/presentationml/2006/main">
  <p:tag name="NUM" val="8"/>
</p:tagLst>
</file>

<file path=ppt/tags/tag241.xml><?xml version="1.0" encoding="utf-8"?>
<p:tagLst xmlns:a="http://schemas.openxmlformats.org/drawingml/2006/main" xmlns:r="http://schemas.openxmlformats.org/officeDocument/2006/relationships" xmlns:p="http://schemas.openxmlformats.org/presentationml/2006/main">
  <p:tag name="NUM" val="9"/>
</p:tagLst>
</file>

<file path=ppt/tags/tag242.xml><?xml version="1.0" encoding="utf-8"?>
<p:tagLst xmlns:a="http://schemas.openxmlformats.org/drawingml/2006/main" xmlns:r="http://schemas.openxmlformats.org/officeDocument/2006/relationships" xmlns:p="http://schemas.openxmlformats.org/presentationml/2006/main">
  <p:tag name="NUM" val="10"/>
</p:tagLst>
</file>

<file path=ppt/tags/tag243.xml><?xml version="1.0" encoding="utf-8"?>
<p:tagLst xmlns:a="http://schemas.openxmlformats.org/drawingml/2006/main" xmlns:r="http://schemas.openxmlformats.org/officeDocument/2006/relationships" xmlns:p="http://schemas.openxmlformats.org/presentationml/2006/main">
  <p:tag name="NUM" val="11"/>
</p:tagLst>
</file>

<file path=ppt/tags/tag244.xml><?xml version="1.0" encoding="utf-8"?>
<p:tagLst xmlns:a="http://schemas.openxmlformats.org/drawingml/2006/main" xmlns:r="http://schemas.openxmlformats.org/officeDocument/2006/relationships" xmlns:p="http://schemas.openxmlformats.org/presentationml/2006/main">
  <p:tag name="NUM" val="12"/>
</p:tagLst>
</file>

<file path=ppt/tags/tag245.xml><?xml version="1.0" encoding="utf-8"?>
<p:tagLst xmlns:a="http://schemas.openxmlformats.org/drawingml/2006/main" xmlns:r="http://schemas.openxmlformats.org/officeDocument/2006/relationships" xmlns:p="http://schemas.openxmlformats.org/presentationml/2006/main">
  <p:tag name="NUM" val="13"/>
</p:tagLst>
</file>

<file path=ppt/tags/tag246.xml><?xml version="1.0" encoding="utf-8"?>
<p:tagLst xmlns:a="http://schemas.openxmlformats.org/drawingml/2006/main" xmlns:r="http://schemas.openxmlformats.org/officeDocument/2006/relationships" xmlns:p="http://schemas.openxmlformats.org/presentationml/2006/main">
  <p:tag name="NUM" val="14"/>
</p:tagLst>
</file>

<file path=ppt/tags/tag247.xml><?xml version="1.0" encoding="utf-8"?>
<p:tagLst xmlns:a="http://schemas.openxmlformats.org/drawingml/2006/main" xmlns:r="http://schemas.openxmlformats.org/officeDocument/2006/relationships" xmlns:p="http://schemas.openxmlformats.org/presentationml/2006/main">
  <p:tag name="NUM" val="15"/>
</p:tagLst>
</file>

<file path=ppt/tags/tag248.xml><?xml version="1.0" encoding="utf-8"?>
<p:tagLst xmlns:a="http://schemas.openxmlformats.org/drawingml/2006/main" xmlns:r="http://schemas.openxmlformats.org/officeDocument/2006/relationships" xmlns:p="http://schemas.openxmlformats.org/presentationml/2006/main">
  <p:tag name="NUM" val="16"/>
</p:tagLst>
</file>

<file path=ppt/tags/tag249.xml><?xml version="1.0" encoding="utf-8"?>
<p:tagLst xmlns:a="http://schemas.openxmlformats.org/drawingml/2006/main" xmlns:r="http://schemas.openxmlformats.org/officeDocument/2006/relationships" xmlns:p="http://schemas.openxmlformats.org/presentationml/2006/main">
  <p:tag name="NUM" val="17"/>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50.xml><?xml version="1.0" encoding="utf-8"?>
<p:tagLst xmlns:a="http://schemas.openxmlformats.org/drawingml/2006/main" xmlns:r="http://schemas.openxmlformats.org/officeDocument/2006/relationships" xmlns:p="http://schemas.openxmlformats.org/presentationml/2006/main">
  <p:tag name="NUM" val="18"/>
</p:tagLst>
</file>

<file path=ppt/tags/tag251.xml><?xml version="1.0" encoding="utf-8"?>
<p:tagLst xmlns:a="http://schemas.openxmlformats.org/drawingml/2006/main" xmlns:r="http://schemas.openxmlformats.org/officeDocument/2006/relationships" xmlns:p="http://schemas.openxmlformats.org/presentationml/2006/main">
  <p:tag name="NUM" val="19"/>
</p:tagLst>
</file>

<file path=ppt/tags/tag252.xml><?xml version="1.0" encoding="utf-8"?>
<p:tagLst xmlns:a="http://schemas.openxmlformats.org/drawingml/2006/main" xmlns:r="http://schemas.openxmlformats.org/officeDocument/2006/relationships" xmlns:p="http://schemas.openxmlformats.org/presentationml/2006/main">
  <p:tag name="NUM" val="1"/>
</p:tagLst>
</file>

<file path=ppt/tags/tag253.xml><?xml version="1.0" encoding="utf-8"?>
<p:tagLst xmlns:a="http://schemas.openxmlformats.org/drawingml/2006/main" xmlns:r="http://schemas.openxmlformats.org/officeDocument/2006/relationships" xmlns:p="http://schemas.openxmlformats.org/presentationml/2006/main">
  <p:tag name="NUM" val="4"/>
</p:tagLst>
</file>

<file path=ppt/tags/tag254.xml><?xml version="1.0" encoding="utf-8"?>
<p:tagLst xmlns:a="http://schemas.openxmlformats.org/drawingml/2006/main" xmlns:r="http://schemas.openxmlformats.org/officeDocument/2006/relationships" xmlns:p="http://schemas.openxmlformats.org/presentationml/2006/main">
  <p:tag name="NUM" val="5"/>
</p:tagLst>
</file>

<file path=ppt/tags/tag255.xml><?xml version="1.0" encoding="utf-8"?>
<p:tagLst xmlns:a="http://schemas.openxmlformats.org/drawingml/2006/main" xmlns:r="http://schemas.openxmlformats.org/officeDocument/2006/relationships" xmlns:p="http://schemas.openxmlformats.org/presentationml/2006/main">
  <p:tag name="NUM" val="6"/>
</p:tagLst>
</file>

<file path=ppt/tags/tag256.xml><?xml version="1.0" encoding="utf-8"?>
<p:tagLst xmlns:a="http://schemas.openxmlformats.org/drawingml/2006/main" xmlns:r="http://schemas.openxmlformats.org/officeDocument/2006/relationships" xmlns:p="http://schemas.openxmlformats.org/presentationml/2006/main">
  <p:tag name="NUM" val="7"/>
</p:tagLst>
</file>

<file path=ppt/tags/tag257.xml><?xml version="1.0" encoding="utf-8"?>
<p:tagLst xmlns:a="http://schemas.openxmlformats.org/drawingml/2006/main" xmlns:r="http://schemas.openxmlformats.org/officeDocument/2006/relationships" xmlns:p="http://schemas.openxmlformats.org/presentationml/2006/main">
  <p:tag name="NUM" val="8"/>
</p:tagLst>
</file>

<file path=ppt/tags/tag258.xml><?xml version="1.0" encoding="utf-8"?>
<p:tagLst xmlns:a="http://schemas.openxmlformats.org/drawingml/2006/main" xmlns:r="http://schemas.openxmlformats.org/officeDocument/2006/relationships" xmlns:p="http://schemas.openxmlformats.org/presentationml/2006/main">
  <p:tag name="NUM" val="9"/>
</p:tagLst>
</file>

<file path=ppt/tags/tag259.xml><?xml version="1.0" encoding="utf-8"?>
<p:tagLst xmlns:a="http://schemas.openxmlformats.org/drawingml/2006/main" xmlns:r="http://schemas.openxmlformats.org/officeDocument/2006/relationships" xmlns:p="http://schemas.openxmlformats.org/presentationml/2006/main">
  <p:tag name="NUM" val="10"/>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60.xml><?xml version="1.0" encoding="utf-8"?>
<p:tagLst xmlns:a="http://schemas.openxmlformats.org/drawingml/2006/main" xmlns:r="http://schemas.openxmlformats.org/officeDocument/2006/relationships" xmlns:p="http://schemas.openxmlformats.org/presentationml/2006/main">
  <p:tag name="NUM" val="11"/>
</p:tagLst>
</file>

<file path=ppt/tags/tag261.xml><?xml version="1.0" encoding="utf-8"?>
<p:tagLst xmlns:a="http://schemas.openxmlformats.org/drawingml/2006/main" xmlns:r="http://schemas.openxmlformats.org/officeDocument/2006/relationships" xmlns:p="http://schemas.openxmlformats.org/presentationml/2006/main">
  <p:tag name="NUM" val="12"/>
</p:tagLst>
</file>

<file path=ppt/tags/tag262.xml><?xml version="1.0" encoding="utf-8"?>
<p:tagLst xmlns:a="http://schemas.openxmlformats.org/drawingml/2006/main" xmlns:r="http://schemas.openxmlformats.org/officeDocument/2006/relationships" xmlns:p="http://schemas.openxmlformats.org/presentationml/2006/main">
  <p:tag name="NUM" val="1"/>
</p:tagLst>
</file>

<file path=ppt/tags/tag263.xml><?xml version="1.0" encoding="utf-8"?>
<p:tagLst xmlns:a="http://schemas.openxmlformats.org/drawingml/2006/main" xmlns:r="http://schemas.openxmlformats.org/officeDocument/2006/relationships" xmlns:p="http://schemas.openxmlformats.org/presentationml/2006/main">
  <p:tag name="NUM" val="4"/>
</p:tagLst>
</file>

<file path=ppt/tags/tag264.xml><?xml version="1.0" encoding="utf-8"?>
<p:tagLst xmlns:a="http://schemas.openxmlformats.org/drawingml/2006/main" xmlns:r="http://schemas.openxmlformats.org/officeDocument/2006/relationships" xmlns:p="http://schemas.openxmlformats.org/presentationml/2006/main">
  <p:tag name="NUM" val="5"/>
</p:tagLst>
</file>

<file path=ppt/tags/tag265.xml><?xml version="1.0" encoding="utf-8"?>
<p:tagLst xmlns:a="http://schemas.openxmlformats.org/drawingml/2006/main" xmlns:r="http://schemas.openxmlformats.org/officeDocument/2006/relationships" xmlns:p="http://schemas.openxmlformats.org/presentationml/2006/main">
  <p:tag name="NUM" val="6"/>
</p:tagLst>
</file>

<file path=ppt/tags/tag266.xml><?xml version="1.0" encoding="utf-8"?>
<p:tagLst xmlns:a="http://schemas.openxmlformats.org/drawingml/2006/main" xmlns:r="http://schemas.openxmlformats.org/officeDocument/2006/relationships" xmlns:p="http://schemas.openxmlformats.org/presentationml/2006/main">
  <p:tag name="NUM" val="7"/>
</p:tagLst>
</file>

<file path=ppt/tags/tag267.xml><?xml version="1.0" encoding="utf-8"?>
<p:tagLst xmlns:a="http://schemas.openxmlformats.org/drawingml/2006/main" xmlns:r="http://schemas.openxmlformats.org/officeDocument/2006/relationships" xmlns:p="http://schemas.openxmlformats.org/presentationml/2006/main">
  <p:tag name="NUM" val="8"/>
</p:tagLst>
</file>

<file path=ppt/tags/tag268.xml><?xml version="1.0" encoding="utf-8"?>
<p:tagLst xmlns:a="http://schemas.openxmlformats.org/drawingml/2006/main" xmlns:r="http://schemas.openxmlformats.org/officeDocument/2006/relationships" xmlns:p="http://schemas.openxmlformats.org/presentationml/2006/main">
  <p:tag name="NUM" val="9"/>
</p:tagLst>
</file>

<file path=ppt/tags/tag269.xml><?xml version="1.0" encoding="utf-8"?>
<p:tagLst xmlns:a="http://schemas.openxmlformats.org/drawingml/2006/main" xmlns:r="http://schemas.openxmlformats.org/officeDocument/2006/relationships" xmlns:p="http://schemas.openxmlformats.org/presentationml/2006/main">
  <p:tag name="NUM" val="10"/>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70.xml><?xml version="1.0" encoding="utf-8"?>
<p:tagLst xmlns:a="http://schemas.openxmlformats.org/drawingml/2006/main" xmlns:r="http://schemas.openxmlformats.org/officeDocument/2006/relationships" xmlns:p="http://schemas.openxmlformats.org/presentationml/2006/main">
  <p:tag name="NUM" val="11"/>
</p:tagLst>
</file>

<file path=ppt/tags/tag271.xml><?xml version="1.0" encoding="utf-8"?>
<p:tagLst xmlns:a="http://schemas.openxmlformats.org/drawingml/2006/main" xmlns:r="http://schemas.openxmlformats.org/officeDocument/2006/relationships" xmlns:p="http://schemas.openxmlformats.org/presentationml/2006/main">
  <p:tag name="NUM" val="12"/>
</p:tagLst>
</file>

<file path=ppt/tags/tag272.xml><?xml version="1.0" encoding="utf-8"?>
<p:tagLst xmlns:a="http://schemas.openxmlformats.org/drawingml/2006/main" xmlns:r="http://schemas.openxmlformats.org/officeDocument/2006/relationships" xmlns:p="http://schemas.openxmlformats.org/presentationml/2006/main">
  <p:tag name="NUM" val="1"/>
</p:tagLst>
</file>

<file path=ppt/tags/tag273.xml><?xml version="1.0" encoding="utf-8"?>
<p:tagLst xmlns:a="http://schemas.openxmlformats.org/drawingml/2006/main" xmlns:r="http://schemas.openxmlformats.org/officeDocument/2006/relationships" xmlns:p="http://schemas.openxmlformats.org/presentationml/2006/main">
  <p:tag name="NUM" val="2"/>
</p:tagLst>
</file>

<file path=ppt/tags/tag274.xml><?xml version="1.0" encoding="utf-8"?>
<p:tagLst xmlns:a="http://schemas.openxmlformats.org/drawingml/2006/main" xmlns:r="http://schemas.openxmlformats.org/officeDocument/2006/relationships" xmlns:p="http://schemas.openxmlformats.org/presentationml/2006/main">
  <p:tag name="NUM" val="3"/>
</p:tagLst>
</file>

<file path=ppt/tags/tag275.xml><?xml version="1.0" encoding="utf-8"?>
<p:tagLst xmlns:a="http://schemas.openxmlformats.org/drawingml/2006/main" xmlns:r="http://schemas.openxmlformats.org/officeDocument/2006/relationships" xmlns:p="http://schemas.openxmlformats.org/presentationml/2006/main">
  <p:tag name="NUM" val="4"/>
</p:tagLst>
</file>

<file path=ppt/tags/tag276.xml><?xml version="1.0" encoding="utf-8"?>
<p:tagLst xmlns:a="http://schemas.openxmlformats.org/drawingml/2006/main" xmlns:r="http://schemas.openxmlformats.org/officeDocument/2006/relationships" xmlns:p="http://schemas.openxmlformats.org/presentationml/2006/main">
  <p:tag name="NUM" val="1"/>
</p:tagLst>
</file>

<file path=ppt/tags/tag277.xml><?xml version="1.0" encoding="utf-8"?>
<p:tagLst xmlns:a="http://schemas.openxmlformats.org/drawingml/2006/main" xmlns:r="http://schemas.openxmlformats.org/officeDocument/2006/relationships" xmlns:p="http://schemas.openxmlformats.org/presentationml/2006/main">
  <p:tag name="NUM" val="2"/>
</p:tagLst>
</file>

<file path=ppt/tags/tag278.xml><?xml version="1.0" encoding="utf-8"?>
<p:tagLst xmlns:a="http://schemas.openxmlformats.org/drawingml/2006/main" xmlns:r="http://schemas.openxmlformats.org/officeDocument/2006/relationships" xmlns:p="http://schemas.openxmlformats.org/presentationml/2006/main">
  <p:tag name="NUM" val="3"/>
</p:tagLst>
</file>

<file path=ppt/tags/tag279.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80.xml><?xml version="1.0" encoding="utf-8"?>
<p:tagLst xmlns:a="http://schemas.openxmlformats.org/drawingml/2006/main" xmlns:r="http://schemas.openxmlformats.org/officeDocument/2006/relationships" xmlns:p="http://schemas.openxmlformats.org/presentationml/2006/main">
  <p:tag name="NUM" val="5"/>
</p:tagLst>
</file>

<file path=ppt/tags/tag281.xml><?xml version="1.0" encoding="utf-8"?>
<p:tagLst xmlns:a="http://schemas.openxmlformats.org/drawingml/2006/main" xmlns:r="http://schemas.openxmlformats.org/officeDocument/2006/relationships" xmlns:p="http://schemas.openxmlformats.org/presentationml/2006/main">
  <p:tag name="NUM" val="1"/>
</p:tagLst>
</file>

<file path=ppt/tags/tag282.xml><?xml version="1.0" encoding="utf-8"?>
<p:tagLst xmlns:a="http://schemas.openxmlformats.org/drawingml/2006/main" xmlns:r="http://schemas.openxmlformats.org/officeDocument/2006/relationships" xmlns:p="http://schemas.openxmlformats.org/presentationml/2006/main">
  <p:tag name="NUM" val="2"/>
</p:tagLst>
</file>

<file path=ppt/tags/tag283.xml><?xml version="1.0" encoding="utf-8"?>
<p:tagLst xmlns:a="http://schemas.openxmlformats.org/drawingml/2006/main" xmlns:r="http://schemas.openxmlformats.org/officeDocument/2006/relationships" xmlns:p="http://schemas.openxmlformats.org/presentationml/2006/main">
  <p:tag name="NUM" val="3"/>
</p:tagLst>
</file>

<file path=ppt/tags/tag284.xml><?xml version="1.0" encoding="utf-8"?>
<p:tagLst xmlns:a="http://schemas.openxmlformats.org/drawingml/2006/main" xmlns:r="http://schemas.openxmlformats.org/officeDocument/2006/relationships" xmlns:p="http://schemas.openxmlformats.org/presentationml/2006/main">
  <p:tag name="NUM" val="4"/>
</p:tagLst>
</file>

<file path=ppt/tags/tag285.xml><?xml version="1.0" encoding="utf-8"?>
<p:tagLst xmlns:a="http://schemas.openxmlformats.org/drawingml/2006/main" xmlns:r="http://schemas.openxmlformats.org/officeDocument/2006/relationships" xmlns:p="http://schemas.openxmlformats.org/presentationml/2006/main">
  <p:tag name="NUM" val="5"/>
</p:tagLst>
</file>

<file path=ppt/tags/tag286.xml><?xml version="1.0" encoding="utf-8"?>
<p:tagLst xmlns:a="http://schemas.openxmlformats.org/drawingml/2006/main" xmlns:r="http://schemas.openxmlformats.org/officeDocument/2006/relationships" xmlns:p="http://schemas.openxmlformats.org/presentationml/2006/main">
  <p:tag name="NUM" val="1"/>
</p:tagLst>
</file>

<file path=ppt/tags/tag287.xml><?xml version="1.0" encoding="utf-8"?>
<p:tagLst xmlns:a="http://schemas.openxmlformats.org/drawingml/2006/main" xmlns:r="http://schemas.openxmlformats.org/officeDocument/2006/relationships" xmlns:p="http://schemas.openxmlformats.org/presentationml/2006/main">
  <p:tag name="NUM" val="2"/>
</p:tagLst>
</file>

<file path=ppt/tags/tag288.xml><?xml version="1.0" encoding="utf-8"?>
<p:tagLst xmlns:a="http://schemas.openxmlformats.org/drawingml/2006/main" xmlns:r="http://schemas.openxmlformats.org/officeDocument/2006/relationships" xmlns:p="http://schemas.openxmlformats.org/presentationml/2006/main">
  <p:tag name="NUM" val="1"/>
</p:tagLst>
</file>

<file path=ppt/tags/tag289.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6"/>
</p:tagLst>
</file>

<file path=ppt/tags/tag290.xml><?xml version="1.0" encoding="utf-8"?>
<p:tagLst xmlns:a="http://schemas.openxmlformats.org/drawingml/2006/main" xmlns:r="http://schemas.openxmlformats.org/officeDocument/2006/relationships" xmlns:p="http://schemas.openxmlformats.org/presentationml/2006/main">
  <p:tag name="NUM" val="3"/>
</p:tagLst>
</file>

<file path=ppt/tags/tag291.xml><?xml version="1.0" encoding="utf-8"?>
<p:tagLst xmlns:a="http://schemas.openxmlformats.org/drawingml/2006/main" xmlns:r="http://schemas.openxmlformats.org/officeDocument/2006/relationships" xmlns:p="http://schemas.openxmlformats.org/presentationml/2006/main">
  <p:tag name="NUM" val="1"/>
</p:tagLst>
</file>

<file path=ppt/tags/tag292.xml><?xml version="1.0" encoding="utf-8"?>
<p:tagLst xmlns:a="http://schemas.openxmlformats.org/drawingml/2006/main" xmlns:r="http://schemas.openxmlformats.org/officeDocument/2006/relationships" xmlns:p="http://schemas.openxmlformats.org/presentationml/2006/main">
  <p:tag name="NUM" val="2"/>
</p:tagLst>
</file>

<file path=ppt/tags/tag293.xml><?xml version="1.0" encoding="utf-8"?>
<p:tagLst xmlns:a="http://schemas.openxmlformats.org/drawingml/2006/main" xmlns:r="http://schemas.openxmlformats.org/officeDocument/2006/relationships" xmlns:p="http://schemas.openxmlformats.org/presentationml/2006/main">
  <p:tag name="NUM" val="1"/>
</p:tagLst>
</file>

<file path=ppt/tags/tag294.xml><?xml version="1.0" encoding="utf-8"?>
<p:tagLst xmlns:a="http://schemas.openxmlformats.org/drawingml/2006/main" xmlns:r="http://schemas.openxmlformats.org/officeDocument/2006/relationships" xmlns:p="http://schemas.openxmlformats.org/presentationml/2006/main">
  <p:tag name="NUM" val="2"/>
</p:tagLst>
</file>

<file path=ppt/tags/tag295.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7"/>
</p:tagLst>
</file>

<file path=ppt/tags/tag31.xml><?xml version="1.0" encoding="utf-8"?>
<p:tagLst xmlns:a="http://schemas.openxmlformats.org/drawingml/2006/main" xmlns:r="http://schemas.openxmlformats.org/officeDocument/2006/relationships" xmlns:p="http://schemas.openxmlformats.org/presentationml/2006/main">
  <p:tag name="NUM" val="8"/>
</p:tagLst>
</file>

<file path=ppt/tags/tag32.xml><?xml version="1.0" encoding="utf-8"?>
<p:tagLst xmlns:a="http://schemas.openxmlformats.org/drawingml/2006/main" xmlns:r="http://schemas.openxmlformats.org/officeDocument/2006/relationships" xmlns:p="http://schemas.openxmlformats.org/presentationml/2006/main">
  <p:tag name="NUM" val="9"/>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7"/>
</p:tagLst>
</file>

<file path=ppt/tags/tag52.xml><?xml version="1.0" encoding="utf-8"?>
<p:tagLst xmlns:a="http://schemas.openxmlformats.org/drawingml/2006/main" xmlns:r="http://schemas.openxmlformats.org/officeDocument/2006/relationships" xmlns:p="http://schemas.openxmlformats.org/presentationml/2006/main">
  <p:tag name="NUM" val="8"/>
</p:tagLst>
</file>

<file path=ppt/tags/tag53.xml><?xml version="1.0" encoding="utf-8"?>
<p:tagLst xmlns:a="http://schemas.openxmlformats.org/drawingml/2006/main" xmlns:r="http://schemas.openxmlformats.org/officeDocument/2006/relationships" xmlns:p="http://schemas.openxmlformats.org/presentationml/2006/main">
  <p:tag name="NUM" val="9"/>
</p:tagLst>
</file>

<file path=ppt/tags/tag54.xml><?xml version="1.0" encoding="utf-8"?>
<p:tagLst xmlns:a="http://schemas.openxmlformats.org/drawingml/2006/main" xmlns:r="http://schemas.openxmlformats.org/officeDocument/2006/relationships" xmlns:p="http://schemas.openxmlformats.org/presentationml/2006/main">
  <p:tag name="NUM" val="10"/>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6"/>
</p:tagLst>
</file>

<file path=ppt/tags/tag61.xml><?xml version="1.0" encoding="utf-8"?>
<p:tagLst xmlns:a="http://schemas.openxmlformats.org/drawingml/2006/main" xmlns:r="http://schemas.openxmlformats.org/officeDocument/2006/relationships" xmlns:p="http://schemas.openxmlformats.org/presentationml/2006/main">
  <p:tag name="NUM" val="7"/>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NUM" val="6"/>
</p:tagLst>
</file>

<file path=ppt/tags/tag77.xml><?xml version="1.0" encoding="utf-8"?>
<p:tagLst xmlns:a="http://schemas.openxmlformats.org/drawingml/2006/main" xmlns:r="http://schemas.openxmlformats.org/officeDocument/2006/relationships" xmlns:p="http://schemas.openxmlformats.org/presentationml/2006/main">
  <p:tag name="NUM" val="7"/>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8"/>
</p:tagLst>
</file>

<file path=ppt/tags/tag86.xml><?xml version="1.0" encoding="utf-8"?>
<p:tagLst xmlns:a="http://schemas.openxmlformats.org/drawingml/2006/main" xmlns:r="http://schemas.openxmlformats.org/officeDocument/2006/relationships" xmlns:p="http://schemas.openxmlformats.org/presentationml/2006/main">
  <p:tag name="NUM" val="9"/>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ags/tag90.xml><?xml version="1.0" encoding="utf-8"?>
<p:tagLst xmlns:a="http://schemas.openxmlformats.org/drawingml/2006/main" xmlns:r="http://schemas.openxmlformats.org/officeDocument/2006/relationships" xmlns:p="http://schemas.openxmlformats.org/presentationml/2006/main">
  <p:tag name="NUM" val="4"/>
</p:tagLst>
</file>

<file path=ppt/tags/tag91.xml><?xml version="1.0" encoding="utf-8"?>
<p:tagLst xmlns:a="http://schemas.openxmlformats.org/drawingml/2006/main" xmlns:r="http://schemas.openxmlformats.org/officeDocument/2006/relationships" xmlns:p="http://schemas.openxmlformats.org/presentationml/2006/main">
  <p:tag name="NUM" val="5"/>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4"/>
</p:tagLst>
</file>

<file path=ppt/tags/tag96.xml><?xml version="1.0" encoding="utf-8"?>
<p:tagLst xmlns:a="http://schemas.openxmlformats.org/drawingml/2006/main" xmlns:r="http://schemas.openxmlformats.org/officeDocument/2006/relationships" xmlns:p="http://schemas.openxmlformats.org/presentationml/2006/main">
  <p:tag name="NUM" val="5"/>
</p:tagLst>
</file>

<file path=ppt/tags/tag97.xml><?xml version="1.0" encoding="utf-8"?>
<p:tagLst xmlns:a="http://schemas.openxmlformats.org/drawingml/2006/main" xmlns:r="http://schemas.openxmlformats.org/officeDocument/2006/relationships" xmlns:p="http://schemas.openxmlformats.org/presentationml/2006/main">
  <p:tag name="NUM" val="6"/>
</p:tagLst>
</file>

<file path=ppt/tags/tag98.xml><?xml version="1.0" encoding="utf-8"?>
<p:tagLst xmlns:a="http://schemas.openxmlformats.org/drawingml/2006/main" xmlns:r="http://schemas.openxmlformats.org/officeDocument/2006/relationships" xmlns:p="http://schemas.openxmlformats.org/presentationml/2006/main">
  <p:tag name="NUM" val="7"/>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1">
  <a:themeElements>
    <a:clrScheme name="Personnalisé 1">
      <a:dk1>
        <a:srgbClr val="1C2D4E"/>
      </a:dk1>
      <a:lt1>
        <a:sysClr val="window" lastClr="FFFFFF"/>
      </a:lt1>
      <a:dk2>
        <a:srgbClr val="658324"/>
      </a:dk2>
      <a:lt2>
        <a:srgbClr val="00B6BD"/>
      </a:lt2>
      <a:accent1>
        <a:srgbClr val="913F98"/>
      </a:accent1>
      <a:accent2>
        <a:srgbClr val="BAD976"/>
      </a:accent2>
      <a:accent3>
        <a:srgbClr val="C27AC8"/>
      </a:accent3>
      <a:accent4>
        <a:srgbClr val="6DF8FF"/>
      </a:accent4>
      <a:accent5>
        <a:srgbClr val="4D631B"/>
      </a:accent5>
      <a:accent6>
        <a:srgbClr val="FFFFFF"/>
      </a:accent6>
      <a:hlink>
        <a:srgbClr val="913F98"/>
      </a:hlink>
      <a:folHlink>
        <a:srgbClr val="C27A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ème1" id="{9EDA7558-7980-403B-A2A4-C51E4E5BF6A8}" vid="{8F187BF6-307D-4986-B540-F0E2B606A32B}"/>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14168</Words>
  <Application>Microsoft Office PowerPoint</Application>
  <PresentationFormat>Personnalisé</PresentationFormat>
  <Paragraphs>1295</Paragraphs>
  <Slides>149</Slides>
  <Notes>145</Notes>
  <HiddenSlides>0</HiddenSlides>
  <MMClips>1</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149</vt:i4>
      </vt:variant>
    </vt:vector>
  </HeadingPairs>
  <TitlesOfParts>
    <vt:vector size="157" baseType="lpstr">
      <vt:lpstr>Arial</vt:lpstr>
      <vt:lpstr>Calibri</vt:lpstr>
      <vt:lpstr>Calibri Light</vt:lpstr>
      <vt:lpstr>Courier New</vt:lpstr>
      <vt:lpstr>Times New Roman</vt:lpstr>
      <vt:lpstr>Wingdings</vt:lpstr>
      <vt:lpstr>Thème Office</vt:lpstr>
      <vt:lpstr>Thème1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STIMULER UNE PERSONNE À MARCHER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PERSONNE S’ASSOIT  AVEC SES MOUVEMENTS NATURELS</vt:lpstr>
      <vt:lpstr>LES MOUVEMENTS NATURELS </vt:lpstr>
      <vt:lpstr>TRUCS, ASTUCES ET ÉQUIPEMENTS  POUR SE LeVER - PIVOTER - S’ASSEOIR</vt:lpstr>
      <vt:lpstr>Présentation PowerPoint</vt:lpstr>
      <vt:lpstr>TRUCS ET ASTUCES   POUR SE LEVER - PIVOTER - S’ASSEOIR</vt:lpstr>
      <vt:lpstr>DES ÉQUIPEMENTS POUR SE LEVER - PIVOTER - S’ASSEOIR</vt:lpstr>
      <vt:lpstr>LE SOIGNANT AIDE LA PERSONNE  À SE LEVER - PIVOTER - S’ASSEOIR </vt:lpstr>
      <vt:lpstr>Présentation PowerPoint</vt:lpstr>
      <vt:lpstr>Présentation PowerPoint</vt:lpstr>
      <vt:lpstr>LE TRANSFERT DE POIDS LATÉRAL</vt:lpstr>
      <vt:lpstr>Présentation PowerPoint</vt:lpstr>
      <vt:lpstr>LE SOIGNANT AIDE LA PERSONNE À SE LEVER - PIVOTER - S’ASSEOIR PAR TRANSFERT DE POIDS LATÉRAL</vt:lpstr>
      <vt:lpstr>Présentation PowerPoint</vt:lpstr>
      <vt:lpstr>Présentation PowerPoint</vt:lpstr>
      <vt:lpstr>Présentation PowerPoint</vt:lpstr>
      <vt:lpstr>Présentation PowerPoint</vt:lpstr>
      <vt:lpstr>LE SOIGNANT AIDE LA PERSONNE À SE LEVER - PIVOTER - S’ASSEOIR PAR TRANSFERT DE POIDS AVANT-ARRIÈRE</vt:lpstr>
      <vt:lpstr>Présentation PowerPoint</vt:lpstr>
      <vt:lpstr>Présentation PowerPoint</vt:lpstr>
      <vt:lpstr>Présentation PowerPoint</vt:lpstr>
      <vt:lpstr>Présentation PowerPoint</vt:lpstr>
      <vt:lpstr>Présentation PowerPoint</vt:lpstr>
      <vt:lpstr>Présentation PowerPoint</vt:lpstr>
      <vt:lpstr>QUELQUES MYTHES SUR L’UTILISATION  DU LÈVE-PERSONNE </vt:lpstr>
      <vt:lpstr>Présentation PowerPoint</vt:lpstr>
      <vt:lpstr>Présentation PowerPoint</vt:lpstr>
      <vt:lpstr>Présentation PowerPoint</vt:lpstr>
      <vt:lpstr>RÉDUIRE LA FRÉQUENCE DES REMONTÉES  EN POSITION ASSISE </vt:lpstr>
      <vt:lpstr>LA PERSONNE SE REMONTE EN POSITION ASSISE   AVEC SES MOUVEMENTS NATURELS</vt:lpstr>
      <vt:lpstr>LE SOIGNANT AIDE LA PERSONNE  À SE REMONTER EN POSITION ASSISE </vt:lpstr>
      <vt:lpstr>Présentation PowerPoint</vt:lpstr>
      <vt:lpstr>LA PERSONNE SE TRANSFÈRE SANS PASSER PAR LA POSITION DEBOUT, AVEC SES MOUVEMENTS NATURELS</vt:lpstr>
      <vt:lpstr>LE SOIGNANT AIDE LA PERSONNE À SE TRANSFÉRER  SANS PASSER PAR LA POSITION DEBOUT</vt:lpstr>
      <vt:lpstr>Présentation PowerPoint</vt:lpstr>
      <vt:lpstr>LA PERSONNE SE REMONTE EN POSITION COUCHÉE  AVEC SES MOUVEMENTS NATURELS</vt:lpstr>
      <vt:lpstr>Présentation PowerPoint</vt:lpstr>
      <vt:lpstr>Présentation PowerPoint</vt:lpstr>
      <vt:lpstr>TRUCS ET ASTUCES  POUR SE REMONTER EN POSITION COUCHÉE</vt:lpstr>
      <vt:lpstr>ÉQUIPEMENTS  POUR SE REMONTER EN POSITION COUCHÉE</vt:lpstr>
      <vt:lpstr>LE PIQUÉ : UN ÉQUIPEMENT DE DÉPLACEMENT ?</vt:lpstr>
      <vt:lpstr>Présentation PowerPoint</vt:lpstr>
      <vt:lpstr>Le soignant aide la personne  à se remonter en position couchée</vt:lpstr>
      <vt:lpstr>Présentation PowerPoint</vt:lpstr>
      <vt:lpstr>Présentation PowerPoint</vt:lpstr>
      <vt:lpstr>LE SOIGNANT AIDE LA PERSONNE  À SE REMONTER EN POSITION COUCHÉE </vt:lpstr>
      <vt:lpstr>Présentation PowerPoint</vt:lpstr>
      <vt:lpstr>TRAVAILLER À DEUX SOIGNANTS</vt:lpstr>
      <vt:lpstr>Présentation PowerPoint</vt:lpstr>
      <vt:lpstr>Présentation PowerPoint</vt:lpstr>
      <vt:lpstr>Présentation PowerPoint</vt:lpstr>
      <vt:lpstr>Présentation PowerPoint</vt:lpstr>
      <vt:lpstr>LA PERSONNE SE DÉPLACE LATÉRALEMENT  AVEC SES MOUVEMENTS NATURELS </vt:lpstr>
      <vt:lpstr>Présentation PowerPoint</vt:lpstr>
      <vt:lpstr>Présentation PowerPoint</vt:lpstr>
      <vt:lpstr>Présentation PowerPoint</vt:lpstr>
      <vt:lpstr>TRUCS ET ASTUCES  POUR SE DÉPLACER LATÉRALEMENT</vt:lpstr>
      <vt:lpstr>ÉQUIPEMENTS  POUR SE DÉPLACER LATÉRALEMENT</vt:lpstr>
      <vt:lpstr>Présentation PowerPoint</vt:lpstr>
      <vt:lpstr>LE SOIGNANT AIDE LA PERSONNE  OU LA DÉPLACE LATÉRALEMENT</vt:lpstr>
      <vt:lpstr>Présentation PowerPoint</vt:lpstr>
      <vt:lpstr>Présentation PowerPoint</vt:lpstr>
      <vt:lpstr>Présentation PowerPoint</vt:lpstr>
      <vt:lpstr>RETOUR SUR LES MOUVEMENTS NATURELS</vt:lpstr>
      <vt:lpstr>LA PERSONNE SE TOURNE  AVEC SES MOUVEMENTS NATURELS </vt:lpstr>
      <vt:lpstr>Présentation PowerPoint</vt:lpstr>
      <vt:lpstr>TRUCS, ASTUCES ET ÉQUIPEMENTS  POUR SE TOURNER</vt:lpstr>
      <vt:lpstr>LE SOIGNANT AIDE LA PERSONNE À SE TOURNER</vt:lpstr>
      <vt:lpstr>Présentation PowerPoint</vt:lpstr>
      <vt:lpstr>JEU-QUESTIONNAIRE</vt:lpstr>
      <vt:lpstr>Présentation PowerPoint</vt:lpstr>
      <vt:lpstr>Présentation PowerPoint</vt:lpstr>
      <vt:lpstr>Présentation PowerPoint</vt:lpstr>
      <vt:lpstr>Présentation PowerPoint</vt:lpstr>
      <vt:lpstr>LA PERSONNE S’ASSOIT ET SORT SES JAMBES  AVEC SES MOUVEMENTS NATURELS</vt:lpstr>
      <vt:lpstr>LA PERSONNE S’ASSOIT ET SORT SES JAMBES  AVEC SES MOUVEMENTS NATURELS </vt:lpstr>
      <vt:lpstr>Présentation PowerPoint</vt:lpstr>
      <vt:lpstr>DES TRUCS, ASTUCES ET ÉQUIPEMENTS POUR S’ASSEOIR ET SORTIR LES JAMBES</vt:lpstr>
      <vt:lpstr>LE SOIGNANT AIDE LA PERSONNE  À S’ASSEOIR ET SORTIR LES JAMBES</vt:lpstr>
      <vt:lpstr>Présentation PowerPoint</vt:lpstr>
      <vt:lpstr>SE COUCHER ET RENTRER LES JAMBES  AVEC SES MOUVEMENTS NATURELS</vt:lpstr>
      <vt:lpstr>Présentation PowerPoint</vt:lpstr>
      <vt:lpstr>DES TRUCS, ASTUCES ET ÉQUIPEMENTS  POUR SE COUCHER ET RENTRER LES JAMBES</vt:lpstr>
      <vt:lpstr>AIDER UNE PERSONNE À SE COUCHER  ET RENTRER LES JAMBES</vt:lpstr>
      <vt:lpstr>Présentation PowerPoint</vt:lpstr>
      <vt:lpstr>Présentation PowerPoint</vt:lpstr>
      <vt:lpstr>Présentation PowerPoint</vt:lpstr>
      <vt:lpstr>Présentation PowerPoint</vt:lpstr>
      <vt:lpstr>LA PERSONNE MARCHE  AVEC SES MOUVEMENTS NATURELS</vt:lpstr>
      <vt:lpstr>Présentation PowerPoint</vt:lpstr>
      <vt:lpstr>STIMULER UNE PERSONNE À MARCHER</vt:lpstr>
      <vt:lpstr>DES ÉQUIPEMENTS POUR AIDER  UNE PERSONNE À MARCHER</vt:lpstr>
      <vt:lpstr>LE SOIGNANT AIDE UNE PERSONNE À MARCHER</vt:lpstr>
      <vt:lpstr>ACCOMPAGNER LORS DE LA CHUTE</vt:lpstr>
      <vt:lpstr>Présentation PowerPoint</vt:lpstr>
      <vt:lpstr>Présentation PowerPoint</vt:lpstr>
      <vt:lpstr>Présentation PowerPoint</vt:lpstr>
      <vt:lpstr>SE RELEVER DU SOL AVEC SES MOUVEMENTS NATURELS</vt:lpstr>
      <vt:lpstr>Présentation PowerPoint</vt:lpstr>
      <vt:lpstr>Présentation PowerPoint</vt:lpstr>
      <vt:lpstr>Présentation PowerPoint</vt:lpstr>
      <vt:lpstr>LA PERSONNE SE DÉPLACE DANS LES ESCALIERS  AVEC SES MOUVEMENTS NATURELS</vt:lpstr>
      <vt:lpstr>LA PERSONNE SE DÉPLACE DANS LES ESCALIERS  AVEC SES MOUVEMENTS NATURELS</vt:lpstr>
      <vt:lpstr>LE SOIGNANT AIDE LA PERSONNE  À SE DÉPLACER DANS LES ESCALIERS</vt:lpstr>
      <vt:lpstr>Présentation PowerPoint</vt:lpstr>
      <vt:lpstr>Présentation PowerPoint</vt:lpstr>
      <vt:lpstr>Présentation PowerPoint</vt:lpstr>
      <vt:lpstr>Présentation PowerPoint</vt:lpstr>
      <vt:lpstr>SITUATIONS À RISQUE DE TMS</vt:lpstr>
      <vt:lpstr>SITUATIONS À RISQUE DE TMS</vt:lpstr>
      <vt:lpstr>MOYENS DE PRÉVENTION </vt:lpstr>
      <vt:lpstr>ADOPTER LA POSTURE DE BASE</vt:lpstr>
      <vt:lpstr>Présentation PowerPoint</vt:lpstr>
      <vt:lpstr>ÉVITER LES EFFORTS EXCESSIFS</vt:lpstr>
      <vt:lpstr>AUTRES STRATÉGIES POUR RÉDUIRE  LES RISQUES DE TMS</vt:lpstr>
      <vt:lpstr>Présentation PowerPoint</vt:lpstr>
      <vt:lpstr>Présentation PowerPoint</vt:lpstr>
      <vt:lpstr>Présentation PowerPoint</vt:lpstr>
      <vt:lpstr>Présentation PowerPoint</vt:lpstr>
      <vt:lpstr>Présentation PowerPoint</vt:lpstr>
      <vt:lpstr>Présentation PowerPoint</vt:lpstr>
    </vt:vector>
  </TitlesOfParts>
  <Manager>jtrottier@asstsas.qc.ca;dlarouche@asstsas.qc.ca</Manager>
  <Company>ASSTSAS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 PDSP Pratique - Juillet 2022</dc:title>
  <dc:creator>Valérie Eme</dc:creator>
  <cp:keywords>PDSP; moniteur</cp:keywords>
  <cp:lastModifiedBy>Valérie Eme</cp:lastModifiedBy>
  <cp:revision>4</cp:revision>
  <dcterms:created xsi:type="dcterms:W3CDTF">2022-07-12T16:34:18Z</dcterms:created>
  <dcterms:modified xsi:type="dcterms:W3CDTF">2022-07-12T19:22:37Z</dcterms:modified>
</cp:coreProperties>
</file>